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0"/>
  </p:notesMasterIdLst>
  <p:handoutMasterIdLst>
    <p:handoutMasterId r:id="rId41"/>
  </p:handoutMasterIdLst>
  <p:sldIdLst>
    <p:sldId id="315" r:id="rId2"/>
    <p:sldId id="396" r:id="rId3"/>
    <p:sldId id="397" r:id="rId4"/>
    <p:sldId id="413" r:id="rId5"/>
    <p:sldId id="399" r:id="rId6"/>
    <p:sldId id="446" r:id="rId7"/>
    <p:sldId id="400" r:id="rId8"/>
    <p:sldId id="401" r:id="rId9"/>
    <p:sldId id="409" r:id="rId10"/>
    <p:sldId id="410" r:id="rId11"/>
    <p:sldId id="405" r:id="rId12"/>
    <p:sldId id="406" r:id="rId13"/>
    <p:sldId id="411" r:id="rId14"/>
    <p:sldId id="412" r:id="rId15"/>
    <p:sldId id="281" r:id="rId16"/>
    <p:sldId id="387" r:id="rId17"/>
    <p:sldId id="391" r:id="rId18"/>
    <p:sldId id="444" r:id="rId19"/>
    <p:sldId id="445" r:id="rId20"/>
    <p:sldId id="452" r:id="rId21"/>
    <p:sldId id="435" r:id="rId22"/>
    <p:sldId id="437" r:id="rId23"/>
    <p:sldId id="438" r:id="rId24"/>
    <p:sldId id="442" r:id="rId25"/>
    <p:sldId id="443" r:id="rId26"/>
    <p:sldId id="416" r:id="rId27"/>
    <p:sldId id="427" r:id="rId28"/>
    <p:sldId id="428" r:id="rId29"/>
    <p:sldId id="429" r:id="rId30"/>
    <p:sldId id="430" r:id="rId31"/>
    <p:sldId id="431" r:id="rId32"/>
    <p:sldId id="432" r:id="rId33"/>
    <p:sldId id="433" r:id="rId34"/>
    <p:sldId id="434" r:id="rId35"/>
    <p:sldId id="448" r:id="rId36"/>
    <p:sldId id="450" r:id="rId37"/>
    <p:sldId id="449" r:id="rId38"/>
    <p:sldId id="451" r:id="rId39"/>
  </p:sldIdLst>
  <p:sldSz cx="9144000" cy="6858000" type="screen4x3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2CE"/>
    <a:srgbClr val="CC6600"/>
    <a:srgbClr val="04A6AE"/>
    <a:srgbClr val="FF0066"/>
    <a:srgbClr val="3224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1398" autoAdjust="0"/>
  </p:normalViewPr>
  <p:slideViewPr>
    <p:cSldViewPr>
      <p:cViewPr varScale="1">
        <p:scale>
          <a:sx n="66" d="100"/>
          <a:sy n="66" d="100"/>
        </p:scale>
        <p:origin x="-151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Zeszyt2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polityka%20o&#347;wiatowa%202015\Finanse%202014\subwencja%20a%20wydatki%20wykre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polityka%20o&#347;wiatowa%202015\Finanse%202014\subwencja%20a%20wydatki%20wykre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polityka%20o&#347;wiatowa%202015\Finanse%202014\SUBWENCJA%20A%20WYDATKI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polityka%20o&#347;wiatowa%202015\Finanse%202014\SUBWENCJA%20A%20WYDATK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liczba%20uczni&#243;w%20klas%20I_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AppData\Local\Temp\482.csv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Zeszyt3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Zeszyt3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polityka%20o&#347;wiatowa%202015\egz.%20potw.%20kw.%20zaw.%20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polityka%20o&#347;wiatowa%202015\egz.%20potw.%20kw.%20zaw.%20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lineChart>
        <c:grouping val="standard"/>
        <c:ser>
          <c:idx val="0"/>
          <c:order val="0"/>
          <c:tx>
            <c:strRef>
              <c:f>Arkusz1!$B$3</c:f>
              <c:strCache>
                <c:ptCount val="1"/>
                <c:pt idx="0">
                  <c:v>Razem LO</c:v>
                </c:pt>
              </c:strCache>
            </c:strRef>
          </c:tx>
          <c:spPr>
            <a:ln w="63500">
              <a:solidFill>
                <a:srgbClr val="00B050"/>
              </a:solidFill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5.5555555555555455E-2"/>
                  <c:y val="-3.2407407407407531E-2"/>
                </c:manualLayout>
              </c:layout>
              <c:showVal val="1"/>
            </c:dLbl>
            <c:dLbl>
              <c:idx val="1"/>
              <c:layout>
                <c:manualLayout>
                  <c:x val="-3.0555555555555614E-2"/>
                  <c:y val="-3.2407407407407531E-2"/>
                </c:manualLayout>
              </c:layout>
              <c:showVal val="1"/>
            </c:dLbl>
            <c:dLbl>
              <c:idx val="2"/>
              <c:layout>
                <c:manualLayout>
                  <c:x val="-4.444444444444455E-2"/>
                  <c:y val="-4.1667031204432992E-2"/>
                </c:manualLayout>
              </c:layout>
              <c:showVal val="1"/>
            </c:dLbl>
            <c:dLbl>
              <c:idx val="3"/>
              <c:layout>
                <c:manualLayout>
                  <c:x val="-3.888888888888889E-2"/>
                  <c:y val="-4.1666666666666574E-2"/>
                </c:manualLayout>
              </c:layout>
              <c:showVal val="1"/>
            </c:dLbl>
            <c:dLbl>
              <c:idx val="4"/>
              <c:layout>
                <c:manualLayout>
                  <c:x val="-4.444444444444455E-2"/>
                  <c:y val="-4.6296660834062545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numRef>
              <c:f>Arkusz1!$C$2:$G$2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Arkusz1!$C$3:$G$3</c:f>
              <c:numCache>
                <c:formatCode>General</c:formatCode>
                <c:ptCount val="5"/>
                <c:pt idx="0">
                  <c:v>878</c:v>
                </c:pt>
                <c:pt idx="1">
                  <c:v>839</c:v>
                </c:pt>
                <c:pt idx="2">
                  <c:v>697</c:v>
                </c:pt>
                <c:pt idx="3">
                  <c:v>616</c:v>
                </c:pt>
                <c:pt idx="4">
                  <c:v>539</c:v>
                </c:pt>
              </c:numCache>
            </c:numRef>
          </c:val>
        </c:ser>
        <c:ser>
          <c:idx val="1"/>
          <c:order val="1"/>
          <c:tx>
            <c:strRef>
              <c:f>Arkusz1!$B$4</c:f>
              <c:strCache>
                <c:ptCount val="1"/>
                <c:pt idx="0">
                  <c:v>Razem T</c:v>
                </c:pt>
              </c:strCache>
            </c:strRef>
          </c:tx>
          <c:spPr>
            <a:ln w="63500">
              <a:solidFill>
                <a:srgbClr val="CC6600"/>
              </a:solidFill>
            </a:ln>
          </c:spPr>
          <c:marker>
            <c:symbol val="circle"/>
            <c:size val="10"/>
            <c:spPr>
              <a:solidFill>
                <a:srgbClr val="CC6600"/>
              </a:solidFill>
            </c:spPr>
          </c:marker>
          <c:dLbls>
            <c:dLbl>
              <c:idx val="0"/>
              <c:layout>
                <c:manualLayout>
                  <c:x val="-5.2777777777777812E-2"/>
                  <c:y val="-4.6296296296296467E-2"/>
                </c:manualLayout>
              </c:layout>
              <c:showVal val="1"/>
            </c:dLbl>
            <c:dLbl>
              <c:idx val="1"/>
              <c:layout>
                <c:manualLayout>
                  <c:x val="-5.2777777777777812E-2"/>
                  <c:y val="-4.1666666666666692E-2"/>
                </c:manualLayout>
              </c:layout>
              <c:showVal val="1"/>
            </c:dLbl>
            <c:dLbl>
              <c:idx val="2"/>
              <c:layout>
                <c:manualLayout>
                  <c:x val="-5.2777777777777812E-2"/>
                  <c:y val="-4.1666666666666692E-2"/>
                </c:manualLayout>
              </c:layout>
              <c:showVal val="1"/>
            </c:dLbl>
            <c:dLbl>
              <c:idx val="3"/>
              <c:layout>
                <c:manualLayout>
                  <c:x val="-5.0000000000000107E-2"/>
                  <c:y val="-5.0925925925926027E-2"/>
                </c:manualLayout>
              </c:layout>
              <c:showVal val="1"/>
            </c:dLbl>
            <c:dLbl>
              <c:idx val="4"/>
              <c:layout>
                <c:manualLayout>
                  <c:x val="-4.475308641975323E-2"/>
                  <c:y val="-6.688103659723038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numRef>
              <c:f>Arkusz1!$C$2:$G$2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Arkusz1!$C$4:$G$4</c:f>
              <c:numCache>
                <c:formatCode>General</c:formatCode>
                <c:ptCount val="5"/>
                <c:pt idx="0">
                  <c:v>1153</c:v>
                </c:pt>
                <c:pt idx="1">
                  <c:v>1233</c:v>
                </c:pt>
                <c:pt idx="2">
                  <c:v>1253</c:v>
                </c:pt>
                <c:pt idx="3">
                  <c:v>1242</c:v>
                </c:pt>
                <c:pt idx="4">
                  <c:v>1323</c:v>
                </c:pt>
              </c:numCache>
            </c:numRef>
          </c:val>
        </c:ser>
        <c:ser>
          <c:idx val="2"/>
          <c:order val="2"/>
          <c:tx>
            <c:strRef>
              <c:f>Arkusz1!$B$5</c:f>
              <c:strCache>
                <c:ptCount val="1"/>
                <c:pt idx="0">
                  <c:v>Razem ZSZ</c:v>
                </c:pt>
              </c:strCache>
            </c:strRef>
          </c:tx>
          <c:spPr>
            <a:ln w="63500">
              <a:solidFill>
                <a:schemeClr val="accent4">
                  <a:lumMod val="75000"/>
                </a:schemeClr>
              </a:solidFill>
            </a:ln>
          </c:spPr>
          <c:marker>
            <c:symbol val="triangle"/>
            <c:size val="10"/>
            <c:spPr>
              <a:solidFill>
                <a:schemeClr val="accent4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4.1666711456289814E-2"/>
                  <c:y val="-4.7453794838145609E-2"/>
                </c:manualLayout>
              </c:layout>
              <c:showVal val="1"/>
            </c:dLbl>
            <c:dLbl>
              <c:idx val="1"/>
              <c:layout>
                <c:manualLayout>
                  <c:x val="-3.2830793761701414E-2"/>
                  <c:y val="-3.1250000000000076E-2"/>
                </c:manualLayout>
              </c:layout>
              <c:showVal val="1"/>
            </c:dLbl>
            <c:dLbl>
              <c:idx val="2"/>
              <c:layout>
                <c:manualLayout>
                  <c:x val="-4.1666711456289814E-2"/>
                  <c:y val="-2.1990649606299251E-2"/>
                </c:manualLayout>
              </c:layout>
              <c:showVal val="1"/>
            </c:dLbl>
            <c:dLbl>
              <c:idx val="3"/>
              <c:layout>
                <c:manualLayout>
                  <c:x val="-3.1854379977246966E-2"/>
                  <c:y val="-1.7361111111111185E-2"/>
                </c:manualLayout>
              </c:layout>
              <c:showVal val="1"/>
            </c:dLbl>
            <c:dLbl>
              <c:idx val="4"/>
              <c:layout>
                <c:manualLayout>
                  <c:x val="-4.0955631399317523E-2"/>
                  <c:y val="-2.430555555555560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numRef>
              <c:f>Arkusz1!$C$2:$G$2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Arkusz1!$C$5:$G$5</c:f>
              <c:numCache>
                <c:formatCode>General</c:formatCode>
                <c:ptCount val="5"/>
                <c:pt idx="0">
                  <c:v>420</c:v>
                </c:pt>
                <c:pt idx="1">
                  <c:v>414</c:v>
                </c:pt>
                <c:pt idx="2">
                  <c:v>391</c:v>
                </c:pt>
                <c:pt idx="3">
                  <c:v>385</c:v>
                </c:pt>
                <c:pt idx="4">
                  <c:v>350</c:v>
                </c:pt>
              </c:numCache>
            </c:numRef>
          </c:val>
        </c:ser>
        <c:ser>
          <c:idx val="3"/>
          <c:order val="3"/>
          <c:tx>
            <c:strRef>
              <c:f>Arkusz1!$B$6</c:f>
              <c:strCache>
                <c:ptCount val="1"/>
                <c:pt idx="0">
                  <c:v>Razem G </c:v>
                </c:pt>
              </c:strCache>
            </c:strRef>
          </c:tx>
          <c:marker>
            <c:symbol val="star"/>
            <c:size val="2"/>
          </c:marker>
          <c:dPt>
            <c:idx val="4"/>
            <c:marker>
              <c:symbol val="star"/>
              <c:size val="10"/>
            </c:marke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3.888888888888889E-2"/>
                  <c:y val="-4.166666666666669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numRef>
              <c:f>Arkusz1!$C$2:$G$2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Arkusz1!$C$6:$G$6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42</c:v>
                </c:pt>
              </c:numCache>
            </c:numRef>
          </c:val>
        </c:ser>
        <c:ser>
          <c:idx val="4"/>
          <c:order val="4"/>
          <c:tx>
            <c:strRef>
              <c:f>Arkusz1!$B$7</c:f>
              <c:strCache>
                <c:ptCount val="1"/>
                <c:pt idx="0">
                  <c:v>ogółem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</c:spPr>
          </c:marker>
          <c:dLbls>
            <c:dLbl>
              <c:idx val="0"/>
              <c:layout>
                <c:manualLayout>
                  <c:x val="-5.5555555555555455E-2"/>
                  <c:y val="-5.0925925925926027E-2"/>
                </c:manualLayout>
              </c:layout>
              <c:showVal val="1"/>
            </c:dLbl>
            <c:dLbl>
              <c:idx val="1"/>
              <c:layout>
                <c:manualLayout>
                  <c:x val="-5.0000000000000107E-2"/>
                  <c:y val="-6.0185185185185147E-2"/>
                </c:manualLayout>
              </c:layout>
              <c:showVal val="1"/>
            </c:dLbl>
            <c:dLbl>
              <c:idx val="2"/>
              <c:layout>
                <c:manualLayout>
                  <c:x val="-4.1666666666666692E-2"/>
                  <c:y val="-5.5555555555555455E-2"/>
                </c:manualLayout>
              </c:layout>
              <c:showVal val="1"/>
            </c:dLbl>
            <c:dLbl>
              <c:idx val="3"/>
              <c:layout>
                <c:manualLayout>
                  <c:x val="-5.0000000000000107E-2"/>
                  <c:y val="-5.0926290463692084E-2"/>
                </c:manualLayout>
              </c:layout>
              <c:showVal val="1"/>
            </c:dLbl>
            <c:dLbl>
              <c:idx val="4"/>
              <c:layout>
                <c:manualLayout>
                  <c:x val="-5.8333333333333598E-2"/>
                  <c:y val="-5.5555555555555455E-2"/>
                </c:manualLayout>
              </c:layout>
              <c:showVal val="1"/>
            </c:dLbl>
            <c:spPr>
              <a:solidFill>
                <a:srgbClr val="FF0000"/>
              </a:solidFill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numRef>
              <c:f>Arkusz1!$C$2:$G$2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Arkusz1!$C$7:$G$7</c:f>
              <c:numCache>
                <c:formatCode>General</c:formatCode>
                <c:ptCount val="5"/>
                <c:pt idx="0">
                  <c:v>2451</c:v>
                </c:pt>
                <c:pt idx="1">
                  <c:v>2486</c:v>
                </c:pt>
                <c:pt idx="2">
                  <c:v>2341</c:v>
                </c:pt>
                <c:pt idx="3">
                  <c:v>2243</c:v>
                </c:pt>
                <c:pt idx="4">
                  <c:v>2254</c:v>
                </c:pt>
              </c:numCache>
            </c:numRef>
          </c:val>
        </c:ser>
        <c:marker val="1"/>
        <c:axId val="90014080"/>
        <c:axId val="90015616"/>
      </c:lineChart>
      <c:catAx>
        <c:axId val="90014080"/>
        <c:scaling>
          <c:orientation val="minMax"/>
        </c:scaling>
        <c:axPos val="b"/>
        <c:numFmt formatCode="General" sourceLinked="1"/>
        <c:tickLblPos val="nextTo"/>
        <c:crossAx val="90015616"/>
        <c:crosses val="autoZero"/>
        <c:auto val="1"/>
        <c:lblAlgn val="ctr"/>
        <c:lblOffset val="100"/>
      </c:catAx>
      <c:valAx>
        <c:axId val="90015616"/>
        <c:scaling>
          <c:orientation val="minMax"/>
        </c:scaling>
        <c:axPos val="l"/>
        <c:majorGridlines/>
        <c:numFmt formatCode="General" sourceLinked="1"/>
        <c:tickLblPos val="nextTo"/>
        <c:crossAx val="90014080"/>
        <c:crosses val="autoZero"/>
        <c:crossBetween val="between"/>
        <c:majorUnit val="300"/>
      </c:valAx>
    </c:plotArea>
    <c:legend>
      <c:legendPos val="r"/>
      <c:legendEntry>
        <c:idx val="4"/>
        <c:txPr>
          <a:bodyPr/>
          <a:lstStyle/>
          <a:p>
            <a:pPr>
              <a:defRPr sz="1400" b="1"/>
            </a:pPr>
            <a:endParaRPr lang="pl-PL"/>
          </a:p>
        </c:txPr>
      </c:legendEntry>
      <c:layout>
        <c:manualLayout>
          <c:xMode val="edge"/>
          <c:yMode val="edge"/>
          <c:x val="0.83764638037409922"/>
          <c:y val="0.47635559276629652"/>
          <c:w val="0.15638226894399249"/>
          <c:h val="0.52364440723370564"/>
        </c:manualLayout>
      </c:layout>
      <c:txPr>
        <a:bodyPr/>
        <a:lstStyle/>
        <a:p>
          <a:pPr>
            <a:defRPr sz="1200"/>
          </a:pPr>
          <a:endParaRPr lang="pl-PL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j.polski + matem.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 - j.pol.+mat-41, j.ang. 40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26.5</c:v>
                </c:pt>
                <c:pt idx="1">
                  <c:v>23.8</c:v>
                </c:pt>
                <c:pt idx="2">
                  <c:v>41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matem.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 - j.pol.+mat-41, j.ang. 40</c:v>
                </c:pt>
              </c:strCache>
            </c:strRef>
          </c:cat>
          <c:val>
            <c:numRef>
              <c:f>Arkusz1!$C$2:$C$4</c:f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j.ang.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 - j.pol.+mat-41, j.ang. 40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30.5</c:v>
                </c:pt>
                <c:pt idx="1">
                  <c:v>25.8</c:v>
                </c:pt>
                <c:pt idx="2">
                  <c:v>40</c:v>
                </c:pt>
              </c:numCache>
            </c:numRef>
          </c:val>
        </c:ser>
        <c:gapWidth val="219"/>
        <c:overlap val="-27"/>
        <c:axId val="174782720"/>
        <c:axId val="174854144"/>
      </c:barChart>
      <c:catAx>
        <c:axId val="1747827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854144"/>
        <c:crosses val="autoZero"/>
        <c:auto val="1"/>
        <c:lblAlgn val="ctr"/>
        <c:lblOffset val="100"/>
      </c:catAx>
      <c:valAx>
        <c:axId val="1748541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78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005685175970178"/>
          <c:y val="0"/>
          <c:w val="0.80242064607200503"/>
          <c:h val="0.88353674988493092"/>
        </c:manualLayout>
      </c:layout>
      <c:bar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j.polski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36.800000000000004</c:v>
                </c:pt>
                <c:pt idx="1">
                  <c:v>52.6</c:v>
                </c:pt>
                <c:pt idx="2">
                  <c:v>47.8</c:v>
                </c:pt>
                <c:pt idx="3">
                  <c:v>50.9</c:v>
                </c:pt>
                <c:pt idx="4">
                  <c:v>50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hist+wos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61.8</c:v>
                </c:pt>
                <c:pt idx="1">
                  <c:v>69.8</c:v>
                </c:pt>
                <c:pt idx="2">
                  <c:v>65.900000000000006</c:v>
                </c:pt>
                <c:pt idx="3">
                  <c:v>68.400000000000006</c:v>
                </c:pt>
                <c:pt idx="4">
                  <c:v>68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matem.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32.5</c:v>
                </c:pt>
                <c:pt idx="1">
                  <c:v>39.200000000000003</c:v>
                </c:pt>
                <c:pt idx="2">
                  <c:v>38.1</c:v>
                </c:pt>
                <c:pt idx="3">
                  <c:v>43.6</c:v>
                </c:pt>
                <c:pt idx="4">
                  <c:v>42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przedm.przyr.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Arkusz1!$E$2:$E$6</c:f>
              <c:numCache>
                <c:formatCode>General</c:formatCode>
                <c:ptCount val="5"/>
                <c:pt idx="0">
                  <c:v>48.3</c:v>
                </c:pt>
                <c:pt idx="1">
                  <c:v>52.6</c:v>
                </c:pt>
                <c:pt idx="2">
                  <c:v>48.7</c:v>
                </c:pt>
                <c:pt idx="3">
                  <c:v>51.7</c:v>
                </c:pt>
                <c:pt idx="4">
                  <c:v>51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j.ang.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Arkusz1!$F$2:$F$6</c:f>
              <c:numCache>
                <c:formatCode>General</c:formatCode>
                <c:ptCount val="5"/>
                <c:pt idx="0">
                  <c:v>47.8</c:v>
                </c:pt>
                <c:pt idx="1">
                  <c:v>43.6</c:v>
                </c:pt>
                <c:pt idx="2">
                  <c:v>47.4</c:v>
                </c:pt>
                <c:pt idx="3">
                  <c:v>54</c:v>
                </c:pt>
                <c:pt idx="4">
                  <c:v>55</c:v>
                </c:pt>
              </c:numCache>
            </c:numRef>
          </c:val>
        </c:ser>
        <c:gapWidth val="219"/>
        <c:axId val="174916352"/>
        <c:axId val="174917888"/>
      </c:barChart>
      <c:catAx>
        <c:axId val="17491635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917888"/>
        <c:crosses val="autoZero"/>
        <c:auto val="1"/>
        <c:lblAlgn val="ctr"/>
        <c:lblOffset val="100"/>
      </c:catAx>
      <c:valAx>
        <c:axId val="17491788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91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574374089153475"/>
          <c:y val="0.94455576364530924"/>
          <c:w val="0.64716292027309763"/>
          <c:h val="5.5444236354690833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5.3380709423727524E-2"/>
          <c:y val="3.7932653947541181E-2"/>
          <c:w val="0.73739289048268264"/>
          <c:h val="0.82302976436961561"/>
        </c:manualLayout>
      </c:layout>
      <c:barChart>
        <c:barDir val="col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j.polski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11.75</c:v>
                </c:pt>
                <c:pt idx="1">
                  <c:v>16.8</c:v>
                </c:pt>
                <c:pt idx="2">
                  <c:v>32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hist+wos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19.75</c:v>
                </c:pt>
                <c:pt idx="1">
                  <c:v>22.4</c:v>
                </c:pt>
                <c:pt idx="2">
                  <c:v>32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matem.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9.5</c:v>
                </c:pt>
                <c:pt idx="1">
                  <c:v>11.4</c:v>
                </c:pt>
                <c:pt idx="2">
                  <c:v>29</c:v>
                </c:pt>
              </c:numCache>
            </c:numRef>
          </c:val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przedm.przyr.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13.5</c:v>
                </c:pt>
                <c:pt idx="1">
                  <c:v>14.8</c:v>
                </c:pt>
                <c:pt idx="2">
                  <c:v>28</c:v>
                </c:pt>
              </c:numCache>
            </c:numRef>
          </c:val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j.ang.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howVal val="1"/>
          </c:dLbls>
          <c:cat>
            <c:strRef>
              <c:f>Arkusz1!$A$2:$A$4</c:f>
              <c:strCache>
                <c:ptCount val="3"/>
                <c:pt idx="0">
                  <c:v>ZSS Marki</c:v>
                </c:pt>
                <c:pt idx="1">
                  <c:v>ZSS Wolomin</c:v>
                </c:pt>
                <c:pt idx="2">
                  <c:v>maksymalny wynik do uzyskania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19</c:v>
                </c:pt>
                <c:pt idx="1">
                  <c:v>17.399999999999999</c:v>
                </c:pt>
                <c:pt idx="2">
                  <c:v>40</c:v>
                </c:pt>
              </c:numCache>
            </c:numRef>
          </c:val>
        </c:ser>
        <c:gapWidth val="219"/>
        <c:overlap val="-27"/>
        <c:axId val="174976000"/>
        <c:axId val="175063808"/>
      </c:barChart>
      <c:catAx>
        <c:axId val="1749760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5063808"/>
        <c:crosses val="autoZero"/>
        <c:auto val="1"/>
        <c:lblAlgn val="ctr"/>
        <c:lblOffset val="100"/>
      </c:catAx>
      <c:valAx>
        <c:axId val="1750638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976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503066752298581"/>
          <c:y val="8.9767172334387371E-2"/>
          <c:w val="0.17587293212079841"/>
          <c:h val="0.8792552090171809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bar"/>
        <c:grouping val="clustered"/>
        <c:ser>
          <c:idx val="0"/>
          <c:order val="0"/>
          <c:tx>
            <c:strRef>
              <c:f>Arkusz1!$B$5</c:f>
              <c:strCache>
                <c:ptCount val="1"/>
                <c:pt idx="0">
                  <c:v>subwencja 2013/2014</c:v>
                </c:pt>
              </c:strCache>
            </c:strRef>
          </c:tx>
          <c:dLbls>
            <c:dLbl>
              <c:idx val="1"/>
              <c:layout>
                <c:manualLayout>
                  <c:x val="-4.629629629629743E-3"/>
                  <c:y val="1.160324291453005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2.3206485829059844E-2"/>
                </c:manualLayout>
              </c:layout>
              <c:showVal val="1"/>
            </c:dLbl>
            <c:dLbl>
              <c:idx val="4"/>
              <c:layout>
                <c:manualLayout>
                  <c:x val="-3.0864197530864218E-3"/>
                  <c:y val="1.624454008034195E-2"/>
                </c:manualLayout>
              </c:layout>
              <c:showVal val="1"/>
            </c:dLbl>
            <c:dLbl>
              <c:idx val="5"/>
              <c:layout>
                <c:manualLayout>
                  <c:x val="-9.2592592592592744E-3"/>
                  <c:y val="1.3923891497435979E-2"/>
                </c:manualLayout>
              </c:layout>
              <c:showVal val="1"/>
            </c:dLbl>
            <c:dLbl>
              <c:idx val="6"/>
              <c:layout>
                <c:manualLayout>
                  <c:x val="-1.5432098765432113E-3"/>
                  <c:y val="1.1603242914530007E-2"/>
                </c:manualLayout>
              </c:layout>
              <c:showVal val="1"/>
            </c:dLbl>
            <c:dLbl>
              <c:idx val="8"/>
              <c:layout>
                <c:manualLayout>
                  <c:x val="3.0864197530864218E-3"/>
                  <c:y val="1.8565188663247956E-2"/>
                </c:manualLayout>
              </c:layout>
              <c:showVal val="1"/>
            </c:dLbl>
            <c:dLbl>
              <c:idx val="9"/>
              <c:layout>
                <c:manualLayout>
                  <c:x val="1.5432098765432113E-3"/>
                  <c:y val="2.3206485829059932E-3"/>
                </c:manualLayout>
              </c:layout>
              <c:showVal val="1"/>
            </c:dLbl>
            <c:dLbl>
              <c:idx val="10"/>
              <c:layout>
                <c:manualLayout>
                  <c:x val="-3.0864197530864218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050"/>
                </a:pPr>
                <a:endParaRPr lang="pl-PL"/>
              </a:p>
            </c:txPr>
            <c:showVal val="1"/>
          </c:dLbls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Arkusz1!$C$5:$V$5</c:f>
            </c:numRef>
          </c:val>
        </c:ser>
        <c:ser>
          <c:idx val="1"/>
          <c:order val="1"/>
          <c:tx>
            <c:strRef>
              <c:f>Arkusz1!$B$6</c:f>
              <c:strCache>
                <c:ptCount val="1"/>
                <c:pt idx="0">
                  <c:v>wydatki powiatu 2014</c:v>
                </c:pt>
              </c:strCache>
            </c:strRef>
          </c:tx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Arkusz1!$C$6:$V$6</c:f>
            </c:numRef>
          </c:val>
        </c:ser>
        <c:ser>
          <c:idx val="2"/>
          <c:order val="2"/>
          <c:tx>
            <c:strRef>
              <c:f>Arkusz1!$B$7</c:f>
              <c:strCache>
                <c:ptCount val="1"/>
              </c:strCache>
            </c:strRef>
          </c:tx>
          <c:spPr>
            <a:solidFill>
              <a:srgbClr val="FF0000"/>
            </a:solidFill>
          </c:spPr>
          <c:dLbls>
            <c:dLbl>
              <c:idx val="10"/>
              <c:layout>
                <c:manualLayout>
                  <c:x val="0"/>
                  <c:y val="-1.2012012012012021E-2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Arkusz1!$C$7:$V$7</c:f>
            </c:numRef>
          </c:val>
        </c:ser>
        <c:axId val="104483456"/>
        <c:axId val="104509824"/>
      </c:barChart>
      <c:catAx>
        <c:axId val="10448345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104509824"/>
        <c:crosses val="autoZero"/>
        <c:auto val="1"/>
        <c:lblAlgn val="ctr"/>
        <c:lblOffset val="100"/>
      </c:catAx>
      <c:valAx>
        <c:axId val="104509824"/>
        <c:scaling>
          <c:orientation val="minMax"/>
        </c:scaling>
        <c:axPos val="b"/>
        <c:majorGridlines/>
        <c:numFmt formatCode="0" sourceLinked="1"/>
        <c:tickLblPos val="nextTo"/>
        <c:crossAx val="104483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5236842277508348E-2"/>
          <c:y val="0.94596627256455401"/>
          <c:w val="0.8944140959936111"/>
          <c:h val="4.1801311533306074E-2"/>
        </c:manualLayout>
      </c:layout>
      <c:txPr>
        <a:bodyPr/>
        <a:lstStyle/>
        <a:p>
          <a:pPr>
            <a:defRPr sz="1200" b="1"/>
          </a:pPr>
          <a:endParaRPr lang="pl-PL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bar"/>
        <c:grouping val="clustered"/>
        <c:ser>
          <c:idx val="0"/>
          <c:order val="0"/>
          <c:tx>
            <c:strRef>
              <c:f>Arkusz1!$B$5</c:f>
              <c:strCache>
                <c:ptCount val="1"/>
                <c:pt idx="0">
                  <c:v>subwencja 2014</c:v>
                </c:pt>
              </c:strCache>
            </c:strRef>
          </c:tx>
          <c:dLbls>
            <c:dLbl>
              <c:idx val="1"/>
              <c:layout>
                <c:manualLayout>
                  <c:x val="-1.3717421124828533E-3"/>
                  <c:y val="1.6033572027350583E-2"/>
                </c:manualLayout>
              </c:layout>
              <c:showVal val="1"/>
            </c:dLbl>
            <c:dLbl>
              <c:idx val="2"/>
              <c:layout>
                <c:manualLayout>
                  <c:x val="-1.3717421124828533E-3"/>
                  <c:y val="1.3743061737729082E-2"/>
                </c:manualLayout>
              </c:layout>
              <c:showVal val="1"/>
            </c:dLbl>
            <c:dLbl>
              <c:idx val="4"/>
              <c:layout>
                <c:manualLayout>
                  <c:x val="-8.23045267489712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2.7434842249657071E-3"/>
                  <c:y val="6.5630090207783841E-3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1.0938348367963974E-2"/>
                </c:manualLayout>
              </c:layout>
              <c:showVal val="1"/>
            </c:dLbl>
            <c:dLbl>
              <c:idx val="7"/>
              <c:layout>
                <c:manualLayout>
                  <c:x val="1.3717421124828533E-3"/>
                  <c:y val="1.3126018041556768E-2"/>
                </c:manualLayout>
              </c:layout>
              <c:showVal val="1"/>
            </c:dLbl>
            <c:dLbl>
              <c:idx val="8"/>
              <c:layout>
                <c:manualLayout>
                  <c:x val="-5.4869684499314142E-3"/>
                  <c:y val="1.750135738874236E-2"/>
                </c:manualLayout>
              </c:layout>
              <c:showVal val="1"/>
            </c:dLbl>
            <c:dLbl>
              <c:idx val="9"/>
              <c:layout>
                <c:manualLayout>
                  <c:x val="-4.11522633744856E-3"/>
                  <c:y val="6.5630090207783841E-3"/>
                </c:manualLayout>
              </c:layout>
              <c:showVal val="1"/>
            </c:dLbl>
            <c:dLbl>
              <c:idx val="10"/>
              <c:layout>
                <c:manualLayout>
                  <c:x val="2.7434842249657071E-3"/>
                  <c:y val="1.093834836796397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i="1"/>
                </a:pPr>
                <a:endParaRPr lang="pl-PL"/>
              </a:p>
            </c:txPr>
            <c:showVal val="1"/>
          </c:dLbls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Arkusz1!$C$5:$V$5</c:f>
              <c:numCache>
                <c:formatCode>0</c:formatCode>
                <c:ptCount val="11"/>
                <c:pt idx="0">
                  <c:v>2789904</c:v>
                </c:pt>
                <c:pt idx="1">
                  <c:v>3996185</c:v>
                </c:pt>
                <c:pt idx="2">
                  <c:v>755057</c:v>
                </c:pt>
                <c:pt idx="4">
                  <c:v>1668218</c:v>
                </c:pt>
                <c:pt idx="5">
                  <c:v>2553400</c:v>
                </c:pt>
                <c:pt idx="6">
                  <c:v>3119655</c:v>
                </c:pt>
                <c:pt idx="7">
                  <c:v>973823</c:v>
                </c:pt>
                <c:pt idx="8">
                  <c:v>2574101</c:v>
                </c:pt>
                <c:pt idx="9">
                  <c:v>2077411</c:v>
                </c:pt>
                <c:pt idx="10">
                  <c:v>1834526</c:v>
                </c:pt>
              </c:numCache>
            </c:numRef>
          </c:val>
        </c:ser>
        <c:ser>
          <c:idx val="1"/>
          <c:order val="1"/>
          <c:tx>
            <c:strRef>
              <c:f>Arkusz1!$B$6</c:f>
              <c:strCache>
                <c:ptCount val="1"/>
                <c:pt idx="0">
                  <c:v>wydatki powiatu 2014</c:v>
                </c:pt>
              </c:strCache>
            </c:strRef>
          </c:tx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Arkusz1!$C$6:$V$6</c:f>
            </c:numRef>
          </c:val>
        </c:ser>
        <c:ser>
          <c:idx val="2"/>
          <c:order val="2"/>
          <c:tx>
            <c:strRef>
              <c:f>Arkusz1!$B$7</c:f>
              <c:strCache>
                <c:ptCount val="1"/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1.3717421124828533E-3"/>
                  <c:y val="-1.1452551448107503E-2"/>
                </c:manualLayout>
              </c:layout>
              <c:showVal val="1"/>
            </c:dLbl>
            <c:dLbl>
              <c:idx val="8"/>
              <c:layout>
                <c:manualLayout>
                  <c:x val="9.602194787380074E-3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2.7434842249657071E-3"/>
                  <c:y val="-2.2433088314329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Arkusz1!$C$7:$V$7</c:f>
              <c:numCache>
                <c:formatCode>General</c:formatCode>
                <c:ptCount val="11"/>
                <c:pt idx="0">
                  <c:v>2376537</c:v>
                </c:pt>
                <c:pt idx="1">
                  <c:v>4424294</c:v>
                </c:pt>
                <c:pt idx="2">
                  <c:v>1578116</c:v>
                </c:pt>
                <c:pt idx="4">
                  <c:v>1943310</c:v>
                </c:pt>
                <c:pt idx="5">
                  <c:v>3110036</c:v>
                </c:pt>
                <c:pt idx="6">
                  <c:v>4132135</c:v>
                </c:pt>
                <c:pt idx="7">
                  <c:v>1611109</c:v>
                </c:pt>
                <c:pt idx="8">
                  <c:v>4357566</c:v>
                </c:pt>
                <c:pt idx="9">
                  <c:v>3359501</c:v>
                </c:pt>
                <c:pt idx="10">
                  <c:v>2280928</c:v>
                </c:pt>
              </c:numCache>
            </c:numRef>
          </c:val>
        </c:ser>
        <c:axId val="104535936"/>
        <c:axId val="104537472"/>
      </c:barChart>
      <c:catAx>
        <c:axId val="10453593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104537472"/>
        <c:crosses val="autoZero"/>
        <c:auto val="1"/>
        <c:lblAlgn val="ctr"/>
        <c:lblOffset val="100"/>
      </c:catAx>
      <c:valAx>
        <c:axId val="104537472"/>
        <c:scaling>
          <c:orientation val="minMax"/>
        </c:scaling>
        <c:axPos val="b"/>
        <c:majorGridlines/>
        <c:numFmt formatCode="0" sourceLinked="1"/>
        <c:tickLblPos val="nextTo"/>
        <c:crossAx val="104535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1202704600196577"/>
          <c:y val="0.93895621601456081"/>
          <c:w val="0.5545466230301459"/>
          <c:h val="4.7583854302090285E-2"/>
        </c:manualLayout>
      </c:layout>
      <c:txPr>
        <a:bodyPr/>
        <a:lstStyle/>
        <a:p>
          <a:pPr>
            <a:defRPr sz="1200" i="1"/>
          </a:pPr>
          <a:endParaRPr lang="pl-PL"/>
        </a:p>
      </c:txPr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dirty="0" smtClean="0"/>
              <a:t>Różnica pomiędzy wydatkami</a:t>
            </a:r>
            <a:r>
              <a:rPr lang="pl-PL" baseline="0" dirty="0" smtClean="0"/>
              <a:t> a subwencją</a:t>
            </a:r>
            <a:r>
              <a:rPr lang="pl-PL" dirty="0" smtClean="0"/>
              <a:t> </a:t>
            </a:r>
            <a:r>
              <a:rPr lang="pl-PL" dirty="0"/>
              <a:t>(w zł)</a:t>
            </a:r>
            <a:endParaRPr lang="en-US" dirty="0"/>
          </a:p>
        </c:rich>
      </c:tx>
    </c:title>
    <c:plotArea>
      <c:layout/>
      <c:barChart>
        <c:barDir val="col"/>
        <c:grouping val="clustered"/>
        <c:ser>
          <c:idx val="1"/>
          <c:order val="0"/>
          <c:tx>
            <c:strRef>
              <c:f>Arkusz1!$B$6</c:f>
              <c:strCache>
                <c:ptCount val="1"/>
                <c:pt idx="0">
                  <c:v>wydatki powiatu 2014</c:v>
                </c:pt>
              </c:strCache>
            </c:strRef>
          </c:tx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Arkusz1!$C$6:$V$6</c:f>
            </c:numRef>
          </c:val>
        </c:ser>
        <c:ser>
          <c:idx val="3"/>
          <c:order val="1"/>
          <c:tx>
            <c:strRef>
              <c:f>Arkusz1!$B$8</c:f>
              <c:strCache>
                <c:ptCount val="1"/>
                <c:pt idx="0">
                  <c:v>dopłata z budżetu powiatu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1.5709903199107561E-2"/>
                  <c:y val="-4.6191965144078764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1.0958904109589039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1.095890410958903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Arkusz1!$C$3:$V$4</c:f>
              <c:strCache>
                <c:ptCount val="11"/>
                <c:pt idx="0">
                  <c:v>ZSS Ostrówek</c:v>
                </c:pt>
                <c:pt idx="1">
                  <c:v>ZSS Wołomin</c:v>
                </c:pt>
                <c:pt idx="2">
                  <c:v>ZSS Marki</c:v>
                </c:pt>
                <c:pt idx="4">
                  <c:v>ZSO Radzymin</c:v>
                </c:pt>
                <c:pt idx="5">
                  <c:v>ZS Tłuszcz</c:v>
                </c:pt>
                <c:pt idx="6">
                  <c:v>ZS Zielonka</c:v>
                </c:pt>
                <c:pt idx="7">
                  <c:v>LO Urle</c:v>
                </c:pt>
                <c:pt idx="8">
                  <c:v>ZSTZ Radzymin</c:v>
                </c:pt>
                <c:pt idx="9">
                  <c:v>ZSE Wołomin</c:v>
                </c:pt>
                <c:pt idx="10">
                  <c:v>ZS Wołomin</c:v>
                </c:pt>
              </c:strCache>
            </c:strRef>
          </c:cat>
          <c:val>
            <c:numRef>
              <c:f>Arkusz1!$C$8:$V$8</c:f>
              <c:numCache>
                <c:formatCode>0</c:formatCode>
                <c:ptCount val="11"/>
                <c:pt idx="0">
                  <c:v>-413367</c:v>
                </c:pt>
                <c:pt idx="1">
                  <c:v>428109</c:v>
                </c:pt>
                <c:pt idx="2">
                  <c:v>823059</c:v>
                </c:pt>
                <c:pt idx="4">
                  <c:v>275092</c:v>
                </c:pt>
                <c:pt idx="5">
                  <c:v>556636</c:v>
                </c:pt>
                <c:pt idx="6">
                  <c:v>1012480</c:v>
                </c:pt>
                <c:pt idx="7">
                  <c:v>637286</c:v>
                </c:pt>
                <c:pt idx="8">
                  <c:v>1783465</c:v>
                </c:pt>
                <c:pt idx="9">
                  <c:v>1282090</c:v>
                </c:pt>
                <c:pt idx="10">
                  <c:v>446402</c:v>
                </c:pt>
              </c:numCache>
            </c:numRef>
          </c:val>
        </c:ser>
        <c:axId val="104569856"/>
        <c:axId val="104592128"/>
      </c:barChart>
      <c:catAx>
        <c:axId val="10456985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200" b="1" i="0">
                <a:latin typeface="Calibri" pitchFamily="34" charset="0"/>
              </a:defRPr>
            </a:pPr>
            <a:endParaRPr lang="pl-PL"/>
          </a:p>
        </c:txPr>
        <c:crossAx val="104592128"/>
        <c:crosses val="autoZero"/>
        <c:auto val="1"/>
        <c:lblAlgn val="ctr"/>
        <c:lblOffset val="100"/>
      </c:catAx>
      <c:valAx>
        <c:axId val="104592128"/>
        <c:scaling>
          <c:orientation val="minMax"/>
        </c:scaling>
        <c:axPos val="l"/>
        <c:majorGridlines/>
        <c:numFmt formatCode="0" sourceLinked="1"/>
        <c:tickLblPos val="nextTo"/>
        <c:crossAx val="104569856"/>
        <c:crosses val="autoZero"/>
        <c:crossBetween val="between"/>
      </c:valAx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 sz="2400"/>
            </a:pPr>
            <a:r>
              <a:rPr lang="pl-PL" sz="2400" dirty="0"/>
              <a:t>Miesięczny</a:t>
            </a:r>
            <a:r>
              <a:rPr lang="en-US" sz="2400" dirty="0"/>
              <a:t> </a:t>
            </a:r>
            <a:r>
              <a:rPr lang="en-US" sz="2400" dirty="0" err="1"/>
              <a:t>koszt</a:t>
            </a:r>
            <a:r>
              <a:rPr lang="en-US" sz="2400" dirty="0"/>
              <a:t> </a:t>
            </a:r>
            <a:r>
              <a:rPr lang="en-US" sz="2400" dirty="0" err="1"/>
              <a:t>nauczania</a:t>
            </a:r>
            <a:r>
              <a:rPr lang="en-US" sz="2400" dirty="0"/>
              <a:t> 1 </a:t>
            </a:r>
            <a:r>
              <a:rPr lang="en-US" sz="2400" dirty="0" err="1"/>
              <a:t>ucznia</a:t>
            </a:r>
            <a:r>
              <a:rPr lang="pl-PL" sz="2400" dirty="0"/>
              <a:t> (w zł)</a:t>
            </a:r>
            <a:endParaRPr lang="en-US" sz="2400" dirty="0"/>
          </a:p>
        </c:rich>
      </c:tx>
      <c:layout>
        <c:manualLayout>
          <c:xMode val="edge"/>
          <c:yMode val="edge"/>
          <c:x val="0.10629629629629642"/>
          <c:y val="2.9598308668076133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5.6809443958394094E-2"/>
          <c:y val="0.15552329743137308"/>
          <c:w val="0.92621524739963068"/>
          <c:h val="0.73421617752326418"/>
        </c:manualLayout>
      </c:layout>
      <c:bar3DChart>
        <c:barDir val="col"/>
        <c:grouping val="clustered"/>
        <c:ser>
          <c:idx val="0"/>
          <c:order val="0"/>
          <c:tx>
            <c:strRef>
              <c:f>Arkusz3!$C$9</c:f>
              <c:strCache>
                <c:ptCount val="1"/>
                <c:pt idx="0">
                  <c:v>m-czny koszt nauczania 1 ucznia</c:v>
                </c:pt>
              </c:strCache>
            </c:strRef>
          </c:tx>
          <c:dLbls>
            <c:dLbl>
              <c:idx val="0"/>
              <c:layout>
                <c:manualLayout>
                  <c:x val="6.1349693251533883E-3"/>
                  <c:y val="3.0303037533533227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0224948875255619E-2"/>
                  <c:y val="-2.4242430026826595E-2"/>
                </c:manualLayout>
              </c:layout>
              <c:showVal val="1"/>
            </c:dLbl>
            <c:dLbl>
              <c:idx val="6"/>
              <c:layout>
                <c:manualLayout>
                  <c:x val="8.179959100204499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Arkusz3!$B$10:$B$17</c:f>
              <c:strCache>
                <c:ptCount val="8"/>
                <c:pt idx="0">
                  <c:v>ZSO Radzymin</c:v>
                </c:pt>
                <c:pt idx="1">
                  <c:v>LO Urle</c:v>
                </c:pt>
                <c:pt idx="3">
                  <c:v>ZS Tłuszcz</c:v>
                </c:pt>
                <c:pt idx="4">
                  <c:v>ZS Zielonka</c:v>
                </c:pt>
                <c:pt idx="5">
                  <c:v>ZSTZ Radzymin</c:v>
                </c:pt>
                <c:pt idx="6">
                  <c:v>ZS Wołomin</c:v>
                </c:pt>
                <c:pt idx="7">
                  <c:v>ZSE Wołomin</c:v>
                </c:pt>
              </c:strCache>
            </c:strRef>
          </c:cat>
          <c:val>
            <c:numRef>
              <c:f>Arkusz3!$C$10:$C$17</c:f>
              <c:numCache>
                <c:formatCode>General</c:formatCode>
                <c:ptCount val="8"/>
                <c:pt idx="0">
                  <c:v>671</c:v>
                </c:pt>
                <c:pt idx="1">
                  <c:v>765</c:v>
                </c:pt>
                <c:pt idx="3">
                  <c:v>585</c:v>
                </c:pt>
                <c:pt idx="4">
                  <c:v>655</c:v>
                </c:pt>
                <c:pt idx="5">
                  <c:v>674</c:v>
                </c:pt>
                <c:pt idx="6">
                  <c:v>680</c:v>
                </c:pt>
                <c:pt idx="7">
                  <c:v>900</c:v>
                </c:pt>
              </c:numCache>
            </c:numRef>
          </c:val>
        </c:ser>
        <c:shape val="box"/>
        <c:axId val="104629376"/>
        <c:axId val="104630912"/>
        <c:axId val="0"/>
      </c:bar3DChart>
      <c:catAx>
        <c:axId val="104629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104630912"/>
        <c:crosses val="autoZero"/>
        <c:auto val="1"/>
        <c:lblAlgn val="ctr"/>
        <c:lblOffset val="100"/>
      </c:catAx>
      <c:valAx>
        <c:axId val="104630912"/>
        <c:scaling>
          <c:orientation val="minMax"/>
        </c:scaling>
        <c:axPos val="l"/>
        <c:majorGridlines/>
        <c:numFmt formatCode="General" sourceLinked="1"/>
        <c:tickLblPos val="nextTo"/>
        <c:crossAx val="104629376"/>
        <c:crosses val="autoZero"/>
        <c:crossBetween val="between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Arkusz3!$C$3</c:f>
              <c:strCache>
                <c:ptCount val="1"/>
                <c:pt idx="0">
                  <c:v>M-czny koszt nauczania 1 ucznia</c:v>
                </c:pt>
              </c:strCache>
            </c:strRef>
          </c:tx>
          <c:dLbls>
            <c:dLbl>
              <c:idx val="0"/>
              <c:layout>
                <c:manualLayout>
                  <c:x val="9.2592592592592744E-3"/>
                  <c:y val="-1.3096248835602464E-2"/>
                </c:manualLayout>
              </c:layout>
              <c:showVal val="1"/>
            </c:dLbl>
            <c:dLbl>
              <c:idx val="1"/>
              <c:layout>
                <c:manualLayout>
                  <c:x val="7.7160493827160594E-3"/>
                  <c:y val="-1.3096248835602549E-2"/>
                </c:manualLayout>
              </c:layout>
              <c:showVal val="1"/>
            </c:dLbl>
            <c:dLbl>
              <c:idx val="2"/>
              <c:layout>
                <c:manualLayout>
                  <c:x val="6.1728395061728392E-3"/>
                  <c:y val="-1.309624883560254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Arkusz3!$B$4:$B$6</c:f>
              <c:strCache>
                <c:ptCount val="3"/>
                <c:pt idx="0">
                  <c:v>ZSS Marki</c:v>
                </c:pt>
                <c:pt idx="1">
                  <c:v>ZSS Ostrówek</c:v>
                </c:pt>
                <c:pt idx="2">
                  <c:v>ZSS  Wołomin</c:v>
                </c:pt>
              </c:strCache>
            </c:strRef>
          </c:cat>
          <c:val>
            <c:numRef>
              <c:f>Arkusz3!$C$4:$C$6</c:f>
              <c:numCache>
                <c:formatCode>General</c:formatCode>
                <c:ptCount val="3"/>
                <c:pt idx="0">
                  <c:v>3653</c:v>
                </c:pt>
                <c:pt idx="1">
                  <c:v>3019</c:v>
                </c:pt>
                <c:pt idx="2">
                  <c:v>2973</c:v>
                </c:pt>
              </c:numCache>
            </c:numRef>
          </c:val>
        </c:ser>
        <c:ser>
          <c:idx val="1"/>
          <c:order val="1"/>
          <c:tx>
            <c:strRef>
              <c:f>Arkusz3!$D$3</c:f>
              <c:strCache>
                <c:ptCount val="1"/>
                <c:pt idx="0">
                  <c:v>M-czny koszt nauczania w 1 oddziale</c:v>
                </c:pt>
              </c:strCache>
            </c:strRef>
          </c:tx>
          <c:dLbls>
            <c:dLbl>
              <c:idx val="0"/>
              <c:layout>
                <c:manualLayout>
                  <c:x val="2.4691358024691384E-2"/>
                  <c:y val="-2.4009789531937987E-2"/>
                </c:manualLayout>
              </c:layout>
              <c:showVal val="1"/>
            </c:dLbl>
            <c:dLbl>
              <c:idx val="1"/>
              <c:layout>
                <c:manualLayout>
                  <c:x val="2.3148148148148147E-2"/>
                  <c:y val="-2.4009789531937987E-2"/>
                </c:manualLayout>
              </c:layout>
              <c:showVal val="1"/>
            </c:dLbl>
            <c:dLbl>
              <c:idx val="2"/>
              <c:layout>
                <c:manualLayout>
                  <c:x val="2.1604938271604975E-2"/>
                  <c:y val="-1.9644373253403836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Arkusz3!$B$4:$B$6</c:f>
              <c:strCache>
                <c:ptCount val="3"/>
                <c:pt idx="0">
                  <c:v>ZSS Marki</c:v>
                </c:pt>
                <c:pt idx="1">
                  <c:v>ZSS Ostrówek</c:v>
                </c:pt>
                <c:pt idx="2">
                  <c:v>ZSS  Wołomin</c:v>
                </c:pt>
              </c:strCache>
            </c:strRef>
          </c:cat>
          <c:val>
            <c:numRef>
              <c:f>Arkusz3!$D$4:$D$6</c:f>
              <c:numCache>
                <c:formatCode>General</c:formatCode>
                <c:ptCount val="3"/>
                <c:pt idx="0">
                  <c:v>18787</c:v>
                </c:pt>
                <c:pt idx="1">
                  <c:v>17477</c:v>
                </c:pt>
                <c:pt idx="2">
                  <c:v>17285</c:v>
                </c:pt>
              </c:numCache>
            </c:numRef>
          </c:val>
        </c:ser>
        <c:shape val="box"/>
        <c:axId val="104747392"/>
        <c:axId val="104748928"/>
        <c:axId val="0"/>
      </c:bar3DChart>
      <c:catAx>
        <c:axId val="104747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104748928"/>
        <c:crosses val="autoZero"/>
        <c:auto val="1"/>
        <c:lblAlgn val="ctr"/>
        <c:lblOffset val="100"/>
      </c:catAx>
      <c:valAx>
        <c:axId val="104748928"/>
        <c:scaling>
          <c:orientation val="minMax"/>
        </c:scaling>
        <c:axPos val="l"/>
        <c:majorGridlines/>
        <c:numFmt formatCode="General" sourceLinked="1"/>
        <c:tickLblPos val="nextTo"/>
        <c:crossAx val="104747392"/>
        <c:crosses val="autoZero"/>
        <c:crossBetween val="between"/>
      </c:valAx>
    </c:plotArea>
    <c:legend>
      <c:legendPos val="t"/>
      <c:txPr>
        <a:bodyPr/>
        <a:lstStyle/>
        <a:p>
          <a:pPr>
            <a:defRPr sz="1400" b="1"/>
          </a:pPr>
          <a:endParaRPr lang="pl-PL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Liczba uczniów klas I</a:t>
            </a:r>
            <a:r>
              <a:rPr lang="pl-PL" sz="1600"/>
              <a:t> w szkołach ponadgimnazjalnych prowadzonych przez powiat wołomiński</a:t>
            </a:r>
            <a:endParaRPr lang="en-US" sz="160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Arkusz1!$A$6</c:f>
              <c:strCache>
                <c:ptCount val="1"/>
                <c:pt idx="0">
                  <c:v>l. uczniów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Arkusz1!$B$5:$J$5</c:f>
              <c:strCache>
                <c:ptCount val="9"/>
                <c:pt idx="0">
                  <c:v>2006/2007</c:v>
                </c:pt>
                <c:pt idx="1">
                  <c:v>2007/2008</c:v>
                </c:pt>
                <c:pt idx="2">
                  <c:v>2008/2009</c:v>
                </c:pt>
                <c:pt idx="3">
                  <c:v>2009/2010</c:v>
                </c:pt>
                <c:pt idx="4">
                  <c:v>2010/2011</c:v>
                </c:pt>
                <c:pt idx="5">
                  <c:v>20011/2012</c:v>
                </c:pt>
                <c:pt idx="6">
                  <c:v>2012/2013</c:v>
                </c:pt>
                <c:pt idx="7">
                  <c:v>2013/2014</c:v>
                </c:pt>
                <c:pt idx="8">
                  <c:v>2014/2015</c:v>
                </c:pt>
              </c:strCache>
            </c:strRef>
          </c:cat>
          <c:val>
            <c:numRef>
              <c:f>Arkusz1!$B$6:$J$6</c:f>
              <c:numCache>
                <c:formatCode>General</c:formatCode>
                <c:ptCount val="9"/>
                <c:pt idx="0">
                  <c:v>1038</c:v>
                </c:pt>
                <c:pt idx="1">
                  <c:v>998</c:v>
                </c:pt>
                <c:pt idx="2">
                  <c:v>1010</c:v>
                </c:pt>
                <c:pt idx="3">
                  <c:v>1055</c:v>
                </c:pt>
                <c:pt idx="4">
                  <c:v>958</c:v>
                </c:pt>
                <c:pt idx="5">
                  <c:v>939</c:v>
                </c:pt>
                <c:pt idx="6">
                  <c:v>741</c:v>
                </c:pt>
                <c:pt idx="7">
                  <c:v>755</c:v>
                </c:pt>
                <c:pt idx="8">
                  <c:v>730</c:v>
                </c:pt>
              </c:numCache>
            </c:numRef>
          </c:val>
        </c:ser>
        <c:shape val="box"/>
        <c:axId val="90101248"/>
        <c:axId val="90102784"/>
        <c:axId val="0"/>
      </c:bar3DChart>
      <c:catAx>
        <c:axId val="9010124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90102784"/>
        <c:crosses val="autoZero"/>
        <c:auto val="1"/>
        <c:lblAlgn val="ctr"/>
        <c:lblOffset val="100"/>
      </c:catAx>
      <c:valAx>
        <c:axId val="90102784"/>
        <c:scaling>
          <c:orientation val="minMax"/>
        </c:scaling>
        <c:axPos val="l"/>
        <c:majorGridlines/>
        <c:numFmt formatCode="General" sourceLinked="1"/>
        <c:tickLblPos val="nextTo"/>
        <c:crossAx val="9010124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en-US"/>
              <a:t>Ludność </a:t>
            </a:r>
            <a:r>
              <a:rPr lang="pl-PL"/>
              <a:t>w</a:t>
            </a:r>
            <a:r>
              <a:rPr lang="pl-PL" baseline="0"/>
              <a:t> wieku</a:t>
            </a:r>
            <a:r>
              <a:rPr lang="en-US"/>
              <a:t> 16-18 lat</a:t>
            </a:r>
            <a:r>
              <a:rPr lang="pl-PL"/>
              <a:t> w powiecie wołomińskim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axId val="87492480"/>
        <c:axId val="87494016"/>
      </c:barChart>
      <c:catAx>
        <c:axId val="87492480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87494016"/>
        <c:crosses val="autoZero"/>
        <c:auto val="1"/>
        <c:lblAlgn val="ctr"/>
        <c:lblOffset val="100"/>
      </c:catAx>
      <c:valAx>
        <c:axId val="87494016"/>
        <c:scaling>
          <c:orientation val="minMax"/>
        </c:scaling>
        <c:axPos val="l"/>
        <c:majorGridlines/>
        <c:numFmt formatCode="General" sourceLinked="1"/>
        <c:tickLblPos val="nextTo"/>
        <c:crossAx val="8749248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Ludność</a:t>
            </a:r>
            <a:r>
              <a:rPr lang="en-US" dirty="0"/>
              <a:t> </a:t>
            </a:r>
            <a:r>
              <a:rPr lang="pl-PL" dirty="0" smtClean="0"/>
              <a:t>w wieku</a:t>
            </a:r>
            <a:r>
              <a:rPr lang="en-US" dirty="0" smtClean="0"/>
              <a:t>16 lat</a:t>
            </a:r>
            <a:r>
              <a:rPr lang="pl-PL" dirty="0" smtClean="0"/>
              <a:t> w powiecie wołomińskim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'482'!$B$2</c:f>
              <c:strCache>
                <c:ptCount val="1"/>
                <c:pt idx="0">
                  <c:v>Ludność - 16 lat</c:v>
                </c:pt>
              </c:strCache>
            </c:strRef>
          </c:tx>
          <c:dPt>
            <c:idx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3"/>
            <c:spPr>
              <a:solidFill>
                <a:schemeClr val="bg2">
                  <a:lumMod val="50000"/>
                </a:schemeClr>
              </a:solidFill>
            </c:spPr>
          </c:dPt>
          <c:dPt>
            <c:idx val="14"/>
            <c:spPr>
              <a:solidFill>
                <a:srgbClr val="1A02CE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23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14"/>
              <c:layout>
                <c:manualLayout>
                  <c:x val="-9.7833682739343168E-3"/>
                  <c:y val="6.5720793230999927E-3"/>
                </c:manualLayout>
              </c:layout>
              <c:spPr/>
              <c:txPr>
                <a:bodyPr/>
                <a:lstStyle/>
                <a:p>
                  <a:pPr>
                    <a:defRPr sz="800" b="1">
                      <a:solidFill>
                        <a:srgbClr val="1A02CE"/>
                      </a:solidFill>
                    </a:defRPr>
                  </a:pPr>
                  <a:endParaRPr lang="pl-PL"/>
                </a:p>
              </c:txPr>
              <c:showVal val="1"/>
            </c:dLbl>
            <c:dLbl>
              <c:idx val="15"/>
              <c:layout>
                <c:manualLayout>
                  <c:x val="0"/>
                  <c:y val="6.5720793230999927E-3"/>
                </c:manualLayout>
              </c:layout>
              <c:spPr/>
              <c:txPr>
                <a:bodyPr/>
                <a:lstStyle/>
                <a:p>
                  <a:pPr>
                    <a:defRPr sz="800" b="1">
                      <a:solidFill>
                        <a:srgbClr val="FF0000"/>
                      </a:solidFill>
                    </a:defRPr>
                  </a:pPr>
                  <a:endParaRPr lang="pl-PL"/>
                </a:p>
              </c:txPr>
              <c:showVal val="1"/>
            </c:dLbl>
            <c:dLbl>
              <c:idx val="21"/>
              <c:layout>
                <c:manualLayout>
                  <c:x val="-4.1928721174004195E-3"/>
                  <c:y val="-2.1906931077000001E-2"/>
                </c:manualLayout>
              </c:layout>
              <c:showVal val="1"/>
            </c:dLbl>
            <c:dLbl>
              <c:idx val="24"/>
              <c:layout>
                <c:manualLayout>
                  <c:x val="-1.1004913683715445E-7"/>
                  <c:y val="4.3813862153999862E-3"/>
                </c:manualLayout>
              </c:layout>
              <c:showVal val="1"/>
            </c:dLbl>
            <c:dLbl>
              <c:idx val="26"/>
              <c:layout>
                <c:manualLayout>
                  <c:x val="2.7952480782669612E-3"/>
                  <c:y val="-1.095346553849998E-2"/>
                </c:manualLayout>
              </c:layout>
              <c:showVal val="1"/>
            </c:dLbl>
            <c:txPr>
              <a:bodyPr/>
              <a:lstStyle/>
              <a:p>
                <a:pPr>
                  <a:defRPr sz="800" b="0"/>
                </a:pPr>
                <a:endParaRPr lang="pl-PL"/>
              </a:p>
            </c:txPr>
            <c:showVal val="1"/>
          </c:dLbls>
          <c:trendline>
            <c:spPr>
              <a:ln w="19050">
                <a:solidFill>
                  <a:schemeClr val="tx1"/>
                </a:solidFill>
              </a:ln>
            </c:spPr>
            <c:trendlineType val="poly"/>
            <c:order val="6"/>
          </c:trendline>
          <c:cat>
            <c:strRef>
              <c:f>'482'!$C$1:$AG$1</c:f>
              <c:strCache>
                <c:ptCount val="31"/>
                <c:pt idx="0">
                  <c:v>2000r.</c:v>
                </c:pt>
                <c:pt idx="1">
                  <c:v>2001r.</c:v>
                </c:pt>
                <c:pt idx="2">
                  <c:v>2002r.</c:v>
                </c:pt>
                <c:pt idx="3">
                  <c:v>2003r.</c:v>
                </c:pt>
                <c:pt idx="4">
                  <c:v>2004r.</c:v>
                </c:pt>
                <c:pt idx="5">
                  <c:v>2005r.</c:v>
                </c:pt>
                <c:pt idx="6">
                  <c:v>2006r.</c:v>
                </c:pt>
                <c:pt idx="7">
                  <c:v>2007r.</c:v>
                </c:pt>
                <c:pt idx="8">
                  <c:v>2008r.</c:v>
                </c:pt>
                <c:pt idx="9">
                  <c:v>2009r.</c:v>
                </c:pt>
                <c:pt idx="10">
                  <c:v>2010r.</c:v>
                </c:pt>
                <c:pt idx="11">
                  <c:v>2011r.</c:v>
                </c:pt>
                <c:pt idx="12">
                  <c:v>2012r.</c:v>
                </c:pt>
                <c:pt idx="13">
                  <c:v>2013r.</c:v>
                </c:pt>
                <c:pt idx="14">
                  <c:v>2014r.</c:v>
                </c:pt>
                <c:pt idx="15">
                  <c:v>2015r.</c:v>
                </c:pt>
                <c:pt idx="16">
                  <c:v>2016r.</c:v>
                </c:pt>
                <c:pt idx="17">
                  <c:v>2017r.</c:v>
                </c:pt>
                <c:pt idx="18">
                  <c:v>2018r.</c:v>
                </c:pt>
                <c:pt idx="19">
                  <c:v>2019r.</c:v>
                </c:pt>
                <c:pt idx="20">
                  <c:v>2020r.</c:v>
                </c:pt>
                <c:pt idx="21">
                  <c:v>2021r.</c:v>
                </c:pt>
                <c:pt idx="22">
                  <c:v>2022r.</c:v>
                </c:pt>
                <c:pt idx="23">
                  <c:v>2023r.</c:v>
                </c:pt>
                <c:pt idx="24">
                  <c:v>2024r.</c:v>
                </c:pt>
                <c:pt idx="25">
                  <c:v>2025r.</c:v>
                </c:pt>
                <c:pt idx="26">
                  <c:v>2026r.</c:v>
                </c:pt>
                <c:pt idx="27">
                  <c:v>2027r.</c:v>
                </c:pt>
                <c:pt idx="28">
                  <c:v>2028r.</c:v>
                </c:pt>
                <c:pt idx="29">
                  <c:v>2029r.</c:v>
                </c:pt>
                <c:pt idx="30">
                  <c:v>2030r.</c:v>
                </c:pt>
              </c:strCache>
            </c:strRef>
          </c:cat>
          <c:val>
            <c:numRef>
              <c:f>'482'!$C$2:$AG$2</c:f>
              <c:numCache>
                <c:formatCode>General</c:formatCode>
                <c:ptCount val="31"/>
                <c:pt idx="0">
                  <c:v>3277</c:v>
                </c:pt>
                <c:pt idx="1">
                  <c:v>3176</c:v>
                </c:pt>
                <c:pt idx="2">
                  <c:v>3003</c:v>
                </c:pt>
                <c:pt idx="3">
                  <c:v>2922</c:v>
                </c:pt>
                <c:pt idx="4">
                  <c:v>2889</c:v>
                </c:pt>
                <c:pt idx="5">
                  <c:v>2967</c:v>
                </c:pt>
                <c:pt idx="6">
                  <c:v>2903</c:v>
                </c:pt>
                <c:pt idx="7">
                  <c:v>2867</c:v>
                </c:pt>
                <c:pt idx="8">
                  <c:v>2890</c:v>
                </c:pt>
                <c:pt idx="9">
                  <c:v>2709</c:v>
                </c:pt>
                <c:pt idx="10">
                  <c:v>2763</c:v>
                </c:pt>
                <c:pt idx="11">
                  <c:v>2623</c:v>
                </c:pt>
                <c:pt idx="12">
                  <c:v>2520</c:v>
                </c:pt>
                <c:pt idx="13">
                  <c:v>2511</c:v>
                </c:pt>
                <c:pt idx="14">
                  <c:v>2495</c:v>
                </c:pt>
                <c:pt idx="15">
                  <c:v>2491</c:v>
                </c:pt>
                <c:pt idx="16">
                  <c:v>2519</c:v>
                </c:pt>
                <c:pt idx="17">
                  <c:v>2621</c:v>
                </c:pt>
                <c:pt idx="18">
                  <c:v>2523</c:v>
                </c:pt>
                <c:pt idx="19">
                  <c:v>2673</c:v>
                </c:pt>
                <c:pt idx="20">
                  <c:v>2790</c:v>
                </c:pt>
                <c:pt idx="21">
                  <c:v>2847</c:v>
                </c:pt>
                <c:pt idx="22">
                  <c:v>3089</c:v>
                </c:pt>
                <c:pt idx="23">
                  <c:v>3222</c:v>
                </c:pt>
                <c:pt idx="24">
                  <c:v>3367</c:v>
                </c:pt>
                <c:pt idx="25">
                  <c:v>3455</c:v>
                </c:pt>
                <c:pt idx="26">
                  <c:v>3405</c:v>
                </c:pt>
                <c:pt idx="27">
                  <c:v>3098</c:v>
                </c:pt>
                <c:pt idx="28">
                  <c:v>3078</c:v>
                </c:pt>
                <c:pt idx="29">
                  <c:v>3032</c:v>
                </c:pt>
                <c:pt idx="30">
                  <c:v>3023</c:v>
                </c:pt>
              </c:numCache>
            </c:numRef>
          </c:val>
        </c:ser>
        <c:axId val="87538688"/>
        <c:axId val="97649408"/>
      </c:barChart>
      <c:catAx>
        <c:axId val="8753868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97649408"/>
        <c:crosses val="autoZero"/>
        <c:auto val="1"/>
        <c:lblAlgn val="ctr"/>
        <c:lblOffset val="100"/>
      </c:catAx>
      <c:valAx>
        <c:axId val="97649408"/>
        <c:scaling>
          <c:orientation val="minMax"/>
        </c:scaling>
        <c:axPos val="l"/>
        <c:majorGridlines/>
        <c:numFmt formatCode="General" sourceLinked="1"/>
        <c:tickLblPos val="nextTo"/>
        <c:crossAx val="87538688"/>
        <c:crosses val="autoZero"/>
        <c:crossBetween val="between"/>
        <c:majorUnit val="500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Arkusz1!$B$6:$B$9</c:f>
              <c:strCache>
                <c:ptCount val="4"/>
                <c:pt idx="0">
                  <c:v>LO Radzymin</c:v>
                </c:pt>
                <c:pt idx="1">
                  <c:v>LO Urle</c:v>
                </c:pt>
                <c:pt idx="2">
                  <c:v>LO Tłuszcz</c:v>
                </c:pt>
                <c:pt idx="3">
                  <c:v>LO Zielonka</c:v>
                </c:pt>
              </c:strCache>
            </c:strRef>
          </c:cat>
          <c:val>
            <c:numRef>
              <c:f>Arkusz1!$C$6:$C$9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dPt>
            <c:idx val="1"/>
            <c:spPr>
              <a:solidFill>
                <a:srgbClr val="2DA2BF"/>
              </a:solidFill>
            </c:spPr>
          </c:dPt>
          <c:dPt>
            <c:idx val="2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3888888888888926E-2"/>
                  <c:y val="-3.2138433137508207E-2"/>
                </c:manualLayout>
              </c:layout>
              <c:showVal val="1"/>
            </c:dLbl>
            <c:dLbl>
              <c:idx val="1"/>
              <c:layout>
                <c:manualLayout>
                  <c:x val="9.2592592592593004E-3"/>
                  <c:y val="-4.0173041421885262E-2"/>
                </c:manualLayout>
              </c:layout>
              <c:showVal val="1"/>
            </c:dLbl>
            <c:dLbl>
              <c:idx val="2"/>
              <c:layout>
                <c:manualLayout>
                  <c:x val="1.5432098765432127E-2"/>
                  <c:y val="-3.2138433137508207E-2"/>
                </c:manualLayout>
              </c:layout>
              <c:showVal val="1"/>
            </c:dLbl>
            <c:dLbl>
              <c:idx val="3"/>
              <c:layout>
                <c:manualLayout>
                  <c:x val="1.2345679012345704E-2"/>
                  <c:y val="-3.213843313750820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Arkusz1!$B$6:$B$9</c:f>
              <c:strCache>
                <c:ptCount val="4"/>
                <c:pt idx="0">
                  <c:v>LO Radzymin</c:v>
                </c:pt>
                <c:pt idx="1">
                  <c:v>LO Urle</c:v>
                </c:pt>
                <c:pt idx="2">
                  <c:v>LO Tłuszcz</c:v>
                </c:pt>
                <c:pt idx="3">
                  <c:v>LO Zielonka</c:v>
                </c:pt>
              </c:strCache>
            </c:strRef>
          </c:cat>
          <c:val>
            <c:numRef>
              <c:f>Arkusz1!$D$6:$D$9</c:f>
              <c:numCache>
                <c:formatCode>0</c:formatCode>
                <c:ptCount val="4"/>
                <c:pt idx="0">
                  <c:v>100</c:v>
                </c:pt>
                <c:pt idx="1">
                  <c:v>50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shape val="box"/>
        <c:axId val="97702272"/>
        <c:axId val="97703808"/>
        <c:axId val="0"/>
      </c:bar3DChart>
      <c:catAx>
        <c:axId val="977022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pl-PL"/>
          </a:p>
        </c:txPr>
        <c:crossAx val="97703808"/>
        <c:crosses val="autoZero"/>
        <c:auto val="1"/>
        <c:lblAlgn val="ctr"/>
        <c:lblOffset val="100"/>
      </c:catAx>
      <c:valAx>
        <c:axId val="977038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97702272"/>
        <c:crosses val="autoZero"/>
        <c:crossBetween val="between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1.3888888888888926E-2"/>
                  <c:y val="-3.3672399370564828E-2"/>
                </c:manualLayout>
              </c:layout>
              <c:showVal val="1"/>
            </c:dLbl>
            <c:dLbl>
              <c:idx val="1"/>
              <c:layout>
                <c:manualLayout>
                  <c:x val="1.3888888888888926E-2"/>
                  <c:y val="-2.2448266247043241E-2"/>
                </c:manualLayout>
              </c:layout>
              <c:showVal val="1"/>
            </c:dLbl>
            <c:dLbl>
              <c:idx val="2"/>
              <c:layout>
                <c:manualLayout>
                  <c:x val="1.0802469135802559E-2"/>
                  <c:y val="-3.6478432651445201E-2"/>
                </c:manualLayout>
              </c:layout>
              <c:showVal val="1"/>
            </c:dLbl>
            <c:dLbl>
              <c:idx val="3"/>
              <c:layout>
                <c:manualLayout>
                  <c:x val="1.0802469135802503E-2"/>
                  <c:y val="-3.6478432651445201E-2"/>
                </c:manualLayout>
              </c:layout>
              <c:showVal val="1"/>
            </c:dLbl>
            <c:dLbl>
              <c:idx val="4"/>
              <c:layout>
                <c:manualLayout>
                  <c:x val="2.4691358024691412E-2"/>
                  <c:y val="-3.367239937056482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Arkusz2!$B$3:$B$7</c:f>
              <c:strCache>
                <c:ptCount val="5"/>
                <c:pt idx="0">
                  <c:v>T w ZS Wołomin</c:v>
                </c:pt>
                <c:pt idx="1">
                  <c:v>T w ZS Zielonka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ZSTZ Radzymin</c:v>
                </c:pt>
              </c:strCache>
            </c:strRef>
          </c:cat>
          <c:val>
            <c:numRef>
              <c:f>Arkusz2!$C$3:$C$7</c:f>
              <c:numCache>
                <c:formatCode>General</c:formatCode>
                <c:ptCount val="5"/>
                <c:pt idx="0">
                  <c:v>85</c:v>
                </c:pt>
                <c:pt idx="1">
                  <c:v>89.4</c:v>
                </c:pt>
                <c:pt idx="2">
                  <c:v>100</c:v>
                </c:pt>
                <c:pt idx="3">
                  <c:v>100</c:v>
                </c:pt>
                <c:pt idx="4">
                  <c:v>87</c:v>
                </c:pt>
              </c:numCache>
            </c:numRef>
          </c:val>
        </c:ser>
        <c:shape val="box"/>
        <c:axId val="99061120"/>
        <c:axId val="99067008"/>
        <c:axId val="0"/>
      </c:bar3DChart>
      <c:catAx>
        <c:axId val="990611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Calibri" pitchFamily="34" charset="0"/>
              </a:defRPr>
            </a:pPr>
            <a:endParaRPr lang="pl-PL"/>
          </a:p>
        </c:txPr>
        <c:crossAx val="99067008"/>
        <c:crosses val="autoZero"/>
        <c:auto val="1"/>
        <c:lblAlgn val="ctr"/>
        <c:lblOffset val="100"/>
      </c:catAx>
      <c:valAx>
        <c:axId val="99067008"/>
        <c:scaling>
          <c:orientation val="minMax"/>
        </c:scaling>
        <c:axPos val="l"/>
        <c:majorGridlines/>
        <c:numFmt formatCode="General" sourceLinked="1"/>
        <c:tickLblPos val="nextTo"/>
        <c:crossAx val="99061120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>
        <c:manualLayout>
          <c:layoutTarget val="inner"/>
          <c:xMode val="edge"/>
          <c:yMode val="edge"/>
          <c:x val="5.2033301206992413E-2"/>
          <c:y val="0.19131294010243693"/>
          <c:w val="0.74462481004182901"/>
          <c:h val="0.68784055413615464"/>
        </c:manualLayout>
      </c:layout>
      <c:bar3DChart>
        <c:barDir val="col"/>
        <c:grouping val="clustered"/>
        <c:ser>
          <c:idx val="0"/>
          <c:order val="0"/>
          <c:tx>
            <c:strRef>
              <c:f>Arkusz5!$C$6</c:f>
              <c:strCache>
                <c:ptCount val="1"/>
                <c:pt idx="0">
                  <c:v>kucharz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3.3586104004173145E-3"/>
                  <c:y val="-1.2345676012035581E-2"/>
                </c:manualLayout>
              </c:layout>
              <c:showVal val="1"/>
            </c:dLbl>
            <c:dLbl>
              <c:idx val="1"/>
              <c:layout>
                <c:manualLayout>
                  <c:x val="-3.4670903919717926E-3"/>
                  <c:y val="-9.2592570090267237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9.259257009026702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Arkusz5!$B$7:$B$8</c:f>
              <c:strCache>
                <c:ptCount val="2"/>
                <c:pt idx="0">
                  <c:v>ZSZ w ZS Tłuszcz</c:v>
                </c:pt>
                <c:pt idx="1">
                  <c:v>ZSZ w ZS Wołomin</c:v>
                </c:pt>
              </c:strCache>
            </c:strRef>
          </c:cat>
          <c:val>
            <c:numRef>
              <c:f>Arkusz5!$C$7:$C$8</c:f>
              <c:numCache>
                <c:formatCode>General</c:formatCode>
                <c:ptCount val="2"/>
                <c:pt idx="0">
                  <c:v>13.33</c:v>
                </c:pt>
                <c:pt idx="1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Arkusz5!$D$6</c:f>
              <c:strCache>
                <c:ptCount val="1"/>
                <c:pt idx="0">
                  <c:v>sprzedawca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1.3434053480053654E-2"/>
                  <c:y val="-1.2345676012035581E-2"/>
                </c:manualLayout>
              </c:layout>
              <c:showVal val="1"/>
            </c:dLbl>
            <c:dLbl>
              <c:idx val="1"/>
              <c:layout>
                <c:manualLayout>
                  <c:x val="1.4219417569178796E-2"/>
                  <c:y val="-9.2592570090267237E-3"/>
                </c:manualLayout>
              </c:layout>
              <c:showVal val="1"/>
            </c:dLbl>
            <c:dLbl>
              <c:idx val="2"/>
              <c:layout>
                <c:manualLayout>
                  <c:x val="1.84718748186035E-2"/>
                  <c:y val="6.1728380060177878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</c:dLbls>
          <c:cat>
            <c:strRef>
              <c:f>Arkusz5!$B$7:$B$8</c:f>
              <c:strCache>
                <c:ptCount val="2"/>
                <c:pt idx="0">
                  <c:v>ZSZ w ZS Tłuszcz</c:v>
                </c:pt>
                <c:pt idx="1">
                  <c:v>ZSZ w ZS Wołomin</c:v>
                </c:pt>
              </c:strCache>
            </c:strRef>
          </c:cat>
          <c:val>
            <c:numRef>
              <c:f>Arkusz5!$D$7:$D$8</c:f>
              <c:numCache>
                <c:formatCode>General</c:formatCode>
                <c:ptCount val="2"/>
                <c:pt idx="0">
                  <c:v>100</c:v>
                </c:pt>
                <c:pt idx="1">
                  <c:v>75</c:v>
                </c:pt>
              </c:numCache>
            </c:numRef>
          </c:val>
        </c:ser>
        <c:ser>
          <c:idx val="2"/>
          <c:order val="2"/>
          <c:tx>
            <c:strRef>
              <c:f>Arkusz5!$E$6</c:f>
              <c:strCache>
                <c:ptCount val="1"/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Arkusz5!$B$7:$B$8</c:f>
              <c:strCache>
                <c:ptCount val="2"/>
                <c:pt idx="0">
                  <c:v>ZSZ w ZS Tłuszcz</c:v>
                </c:pt>
                <c:pt idx="1">
                  <c:v>ZSZ w ZS Wołomin</c:v>
                </c:pt>
              </c:strCache>
            </c:strRef>
          </c:cat>
          <c:val>
            <c:numRef>
              <c:f>Arkusz5!$E$7:$E$8</c:f>
              <c:numCache>
                <c:formatCode>General</c:formatCode>
                <c:ptCount val="2"/>
              </c:numCache>
            </c:numRef>
          </c:val>
        </c:ser>
        <c:shape val="box"/>
        <c:axId val="104363904"/>
        <c:axId val="104365440"/>
        <c:axId val="0"/>
      </c:bar3DChart>
      <c:catAx>
        <c:axId val="10436390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104365440"/>
        <c:crosses val="autoZero"/>
        <c:auto val="1"/>
        <c:lblAlgn val="ctr"/>
        <c:lblOffset val="100"/>
      </c:catAx>
      <c:valAx>
        <c:axId val="104365440"/>
        <c:scaling>
          <c:orientation val="minMax"/>
        </c:scaling>
        <c:axPos val="l"/>
        <c:majorGridlines/>
        <c:numFmt formatCode="General" sourceLinked="1"/>
        <c:tickLblPos val="nextTo"/>
        <c:crossAx val="104363904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7878969707884482"/>
          <c:y val="0.40045849118827487"/>
          <c:w val="0.21889709809230545"/>
          <c:h val="0.18706056501881865"/>
        </c:manualLayout>
      </c:layout>
      <c:txPr>
        <a:bodyPr/>
        <a:lstStyle/>
        <a:p>
          <a:pPr>
            <a:defRPr sz="1400" b="1"/>
          </a:pPr>
          <a:endParaRPr lang="pl-PL"/>
        </a:p>
      </c:txPr>
    </c:legend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>
        <c:manualLayout>
          <c:layoutTarget val="inner"/>
          <c:xMode val="edge"/>
          <c:yMode val="edge"/>
          <c:x val="3.8720183407252161E-2"/>
          <c:y val="4.6283128113614146E-2"/>
          <c:w val="0.91143050557594185"/>
          <c:h val="0.67920896310019097"/>
        </c:manualLayout>
      </c:layout>
      <c:barChart>
        <c:barDir val="col"/>
        <c:grouping val="clustered"/>
        <c:ser>
          <c:idx val="0"/>
          <c:order val="0"/>
          <c:tx>
            <c:strRef>
              <c:f>Arkusz6!$B$2</c:f>
              <c:strCache>
                <c:ptCount val="1"/>
                <c:pt idx="0">
                  <c:v>t. elektronik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7</a:t>
                    </a:r>
                    <a:r>
                      <a:rPr lang="pl-PL" smtClean="0"/>
                      <a:t>7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Arkusz6!$B$3:$B$7</c:f>
              <c:numCache>
                <c:formatCode>General</c:formatCode>
                <c:ptCount val="5"/>
                <c:pt idx="0" formatCode="0">
                  <c:v>76.92</c:v>
                </c:pt>
              </c:numCache>
            </c:numRef>
          </c:val>
        </c:ser>
        <c:ser>
          <c:idx val="1"/>
          <c:order val="1"/>
          <c:tx>
            <c:strRef>
              <c:f>Arkusz6!$C$2</c:f>
              <c:strCache>
                <c:ptCount val="1"/>
                <c:pt idx="0">
                  <c:v>t. informatyk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Arkusz6!$C$3:$C$7</c:f>
              <c:numCache>
                <c:formatCode>General</c:formatCode>
                <c:ptCount val="5"/>
                <c:pt idx="0" formatCode="0">
                  <c:v>55.56</c:v>
                </c:pt>
              </c:numCache>
            </c:numRef>
          </c:val>
        </c:ser>
        <c:ser>
          <c:idx val="2"/>
          <c:order val="2"/>
          <c:tx>
            <c:strRef>
              <c:f>Arkusz6!$D$2</c:f>
              <c:strCache>
                <c:ptCount val="1"/>
                <c:pt idx="0">
                  <c:v>t. hotelarstwa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Arkusz6!$D$3:$D$7</c:f>
              <c:numCache>
                <c:formatCode>General</c:formatCode>
                <c:ptCount val="5"/>
                <c:pt idx="0" formatCode="0">
                  <c:v>89.47</c:v>
                </c:pt>
                <c:pt idx="4" formatCode="0">
                  <c:v>100</c:v>
                </c:pt>
              </c:numCache>
            </c:numRef>
          </c:val>
        </c:ser>
        <c:ser>
          <c:idx val="3"/>
          <c:order val="3"/>
          <c:tx>
            <c:strRef>
              <c:f>Arkusz6!$E$2</c:f>
              <c:strCache>
                <c:ptCount val="1"/>
                <c:pt idx="0">
                  <c:v>t. teleinformatyk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9.7221128608924005E-3"/>
                  <c:y val="8.5538618834189711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Arkusz6!$E$3:$E$7</c:f>
              <c:numCache>
                <c:formatCode>General</c:formatCode>
                <c:ptCount val="5"/>
                <c:pt idx="0" formatCode="0">
                  <c:v>75</c:v>
                </c:pt>
              </c:numCache>
            </c:numRef>
          </c:val>
        </c:ser>
        <c:ser>
          <c:idx val="4"/>
          <c:order val="4"/>
          <c:tx>
            <c:strRef>
              <c:f>Arkusz6!$F$2</c:f>
              <c:strCache>
                <c:ptCount val="1"/>
                <c:pt idx="0">
                  <c:v>t. urz.i syst. odnaw.</c:v>
                </c:pt>
              </c:strCache>
            </c:strRef>
          </c:tx>
          <c:dLbls>
            <c:dLbl>
              <c:idx val="0"/>
              <c:layout>
                <c:manualLayout>
                  <c:x val="1.1111111111111125E-2"/>
                  <c:y val="-2.1384654708547371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Arkusz6!$F$3:$F$7</c:f>
              <c:numCache>
                <c:formatCode>General</c:formatCode>
                <c:ptCount val="5"/>
                <c:pt idx="0" formatCode="0">
                  <c:v>38.46</c:v>
                </c:pt>
              </c:numCache>
            </c:numRef>
          </c:val>
        </c:ser>
        <c:ser>
          <c:idx val="5"/>
          <c:order val="5"/>
          <c:tx>
            <c:strRef>
              <c:f>Arkusz6!$G$2</c:f>
              <c:strCache>
                <c:ptCount val="1"/>
                <c:pt idx="0">
                  <c:v>t. elektryk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dLbls>
            <c:dLbl>
              <c:idx val="0"/>
              <c:layout>
                <c:manualLayout>
                  <c:x val="5.5555555555555558E-3"/>
                  <c:y val="8.5538618834189711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Arkusz6!$G$3:$G$7</c:f>
              <c:numCache>
                <c:formatCode>General</c:formatCode>
                <c:ptCount val="5"/>
                <c:pt idx="0" formatCode="0">
                  <c:v>30</c:v>
                </c:pt>
              </c:numCache>
            </c:numRef>
          </c:val>
        </c:ser>
        <c:ser>
          <c:idx val="6"/>
          <c:order val="6"/>
          <c:tx>
            <c:strRef>
              <c:f>Arkusz6!$H$2</c:f>
              <c:strCache>
                <c:ptCount val="1"/>
                <c:pt idx="0">
                  <c:v>t. arch. Krajobrazu</c:v>
                </c:pt>
              </c:strCache>
            </c:strRef>
          </c:tx>
          <c:spPr>
            <a:solidFill>
              <a:srgbClr val="C838AD"/>
            </a:solidFill>
          </c:spPr>
          <c:dLbls>
            <c:dLbl>
              <c:idx val="1"/>
              <c:layout>
                <c:manualLayout>
                  <c:x val="-8.3333333333333367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showVal val="1"/>
            </c:dLbl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Arkusz6!$H$3:$H$7</c:f>
              <c:numCache>
                <c:formatCode>0</c:formatCode>
                <c:ptCount val="5"/>
                <c:pt idx="1">
                  <c:v>80</c:v>
                </c:pt>
              </c:numCache>
            </c:numRef>
          </c:val>
        </c:ser>
        <c:ser>
          <c:idx val="8"/>
          <c:order val="7"/>
          <c:tx>
            <c:strRef>
              <c:f>Arkusz6!$I$2</c:f>
              <c:strCache>
                <c:ptCount val="1"/>
                <c:pt idx="0">
                  <c:v>t. organ. usług gastronom.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Arkusz6!$I$3:$I$7</c:f>
              <c:numCache>
                <c:formatCode>0</c:formatCode>
                <c:ptCount val="5"/>
                <c:pt idx="1">
                  <c:v>88</c:v>
                </c:pt>
              </c:numCache>
            </c:numRef>
          </c:val>
        </c:ser>
        <c:ser>
          <c:idx val="9"/>
          <c:order val="8"/>
          <c:tx>
            <c:strRef>
              <c:f>Arkusz6!$J$2</c:f>
              <c:strCache>
                <c:ptCount val="1"/>
                <c:pt idx="0">
                  <c:v>t. mechanik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Lbls>
            <c:dLbl>
              <c:idx val="2"/>
              <c:layout>
                <c:manualLayout>
                  <c:x val="-1.250000000000000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pl-PL"/>
                </a:p>
              </c:txPr>
              <c:showVal val="1"/>
            </c:dLbl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Arkusz6!$J$3:$J$7</c:f>
              <c:numCache>
                <c:formatCode>General</c:formatCode>
                <c:ptCount val="5"/>
                <c:pt idx="2" formatCode="0">
                  <c:v>81.81</c:v>
                </c:pt>
              </c:numCache>
            </c:numRef>
          </c:val>
        </c:ser>
        <c:ser>
          <c:idx val="10"/>
          <c:order val="9"/>
          <c:tx>
            <c:strRef>
              <c:f>Arkusz6!$K$2</c:f>
              <c:strCache>
                <c:ptCount val="1"/>
                <c:pt idx="0">
                  <c:v>t. usług fryzjerskich</c:v>
                </c:pt>
              </c:strCache>
            </c:strRef>
          </c:tx>
          <c:spPr>
            <a:solidFill>
              <a:srgbClr val="16EAE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Arkusz6!$K$3:$K$7</c:f>
              <c:numCache>
                <c:formatCode>General</c:formatCode>
                <c:ptCount val="5"/>
                <c:pt idx="2" formatCode="0">
                  <c:v>100</c:v>
                </c:pt>
              </c:numCache>
            </c:numRef>
          </c:val>
        </c:ser>
        <c:ser>
          <c:idx val="11"/>
          <c:order val="10"/>
          <c:tx>
            <c:strRef>
              <c:f>Arkusz6!$L$2</c:f>
              <c:strCache>
                <c:ptCount val="1"/>
                <c:pt idx="0">
                  <c:v>t. ekonomista</c:v>
                </c:pt>
              </c:strCache>
            </c:strRef>
          </c:tx>
          <c:spPr>
            <a:solidFill>
              <a:srgbClr val="AA7322"/>
            </a:solidFill>
          </c:spPr>
          <c:dLbls>
            <c:dLbl>
              <c:idx val="3"/>
              <c:layout>
                <c:manualLayout>
                  <c:x val="2.7777777777776924E-3"/>
                  <c:y val="4.2769309417094734E-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Arkusz6!$L$3:$L$7</c:f>
              <c:numCache>
                <c:formatCode>General</c:formatCode>
                <c:ptCount val="5"/>
                <c:pt idx="3" formatCode="0">
                  <c:v>100</c:v>
                </c:pt>
              </c:numCache>
            </c:numRef>
          </c:val>
        </c:ser>
        <c:ser>
          <c:idx val="14"/>
          <c:order val="11"/>
          <c:tx>
            <c:strRef>
              <c:f>Arkusz6!$M$2</c:f>
              <c:strCache>
                <c:ptCount val="1"/>
                <c:pt idx="0">
                  <c:v>t. logistyk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Arkusz6!$A$3:$A$7</c:f>
              <c:strCache>
                <c:ptCount val="5"/>
                <c:pt idx="0">
                  <c:v>T w ZS Zielonka</c:v>
                </c:pt>
                <c:pt idx="1">
                  <c:v>T w ZSTZ Radzymin</c:v>
                </c:pt>
                <c:pt idx="2">
                  <c:v>T w ZS Tłuszcz</c:v>
                </c:pt>
                <c:pt idx="3">
                  <c:v>T w ZSE Wołomin</c:v>
                </c:pt>
                <c:pt idx="4">
                  <c:v>T w ZS Wołomin</c:v>
                </c:pt>
              </c:strCache>
            </c:strRef>
          </c:cat>
          <c:val>
            <c:numRef>
              <c:f>Arkusz6!$M$3:$M$7</c:f>
              <c:numCache>
                <c:formatCode>General</c:formatCode>
                <c:ptCount val="5"/>
                <c:pt idx="3" formatCode="0">
                  <c:v>100</c:v>
                </c:pt>
              </c:numCache>
            </c:numRef>
          </c:val>
        </c:ser>
        <c:axId val="98999296"/>
        <c:axId val="104465152"/>
      </c:barChart>
      <c:catAx>
        <c:axId val="98999296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104465152"/>
        <c:crosses val="autoZero"/>
        <c:auto val="1"/>
        <c:lblAlgn val="ctr"/>
        <c:lblOffset val="100"/>
      </c:catAx>
      <c:valAx>
        <c:axId val="104465152"/>
        <c:scaling>
          <c:orientation val="minMax"/>
        </c:scaling>
        <c:axPos val="l"/>
        <c:majorGridlines/>
        <c:numFmt formatCode="0" sourceLinked="1"/>
        <c:tickLblPos val="nextTo"/>
        <c:crossAx val="989992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1977034120734912E-2"/>
          <c:y val="0.79786786573400359"/>
          <c:w val="0.89576815398075238"/>
          <c:h val="0.20213213426599624"/>
        </c:manualLayout>
      </c:layout>
      <c:txPr>
        <a:bodyPr/>
        <a:lstStyle/>
        <a:p>
          <a:pPr>
            <a:defRPr sz="1400"/>
          </a:pPr>
          <a:endParaRPr lang="pl-PL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Arkusz1!$B$1</c:f>
              <c:strCache>
                <c:ptCount val="1"/>
                <c:pt idx="0">
                  <c:v>j.polski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66.3</c:v>
                </c:pt>
                <c:pt idx="1">
                  <c:v>65.8</c:v>
                </c:pt>
                <c:pt idx="2">
                  <c:v>66.3</c:v>
                </c:pt>
                <c:pt idx="3">
                  <c:v>60.3</c:v>
                </c:pt>
                <c:pt idx="4">
                  <c:v>73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matematyka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51.2</c:v>
                </c:pt>
                <c:pt idx="1">
                  <c:v>50</c:v>
                </c:pt>
                <c:pt idx="2">
                  <c:v>51.2</c:v>
                </c:pt>
                <c:pt idx="3">
                  <c:v>55.2</c:v>
                </c:pt>
                <c:pt idx="4">
                  <c:v>61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j.angielski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sz="1200" b="1"/>
                </a:pPr>
                <a:endParaRPr lang="pl-PL"/>
              </a:p>
            </c:txPr>
            <c:showVal val="1"/>
          </c:dLbls>
          <c:cat>
            <c:strRef>
              <c:f>Arkusz1!$A$2:$A$6</c:f>
              <c:strCache>
                <c:ptCount val="5"/>
                <c:pt idx="0">
                  <c:v>ZSS Marki</c:v>
                </c:pt>
                <c:pt idx="1">
                  <c:v>ZSS Wołomin</c:v>
                </c:pt>
                <c:pt idx="2">
                  <c:v>powiat</c:v>
                </c:pt>
                <c:pt idx="3">
                  <c:v>województwo</c:v>
                </c:pt>
                <c:pt idx="4">
                  <c:v>kraj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73.900000000000006</c:v>
                </c:pt>
                <c:pt idx="1">
                  <c:v>64.8</c:v>
                </c:pt>
                <c:pt idx="2">
                  <c:v>73.900000000000006</c:v>
                </c:pt>
                <c:pt idx="3">
                  <c:v>69.400000000000006</c:v>
                </c:pt>
                <c:pt idx="4">
                  <c:v>78</c:v>
                </c:pt>
              </c:numCache>
            </c:numRef>
          </c:val>
        </c:ser>
        <c:gapWidth val="219"/>
        <c:axId val="174062976"/>
        <c:axId val="174408832"/>
      </c:barChart>
      <c:catAx>
        <c:axId val="17406297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408832"/>
        <c:crosses val="autoZero"/>
        <c:auto val="1"/>
        <c:lblAlgn val="ctr"/>
        <c:lblOffset val="100"/>
      </c:catAx>
      <c:valAx>
        <c:axId val="17440883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406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0.19658</cdr:x>
      <cdr:y>0.77445</cdr:y>
    </cdr:from>
    <cdr:to>
      <cdr:x>0.25641</cdr:x>
      <cdr:y>0.86556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656184" y="3672408"/>
          <a:ext cx="50405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0.19658</cdr:x>
      <cdr:y>0.80482</cdr:y>
    </cdr:from>
    <cdr:to>
      <cdr:x>0.24786</cdr:x>
      <cdr:y>0.86556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656184" y="3816424"/>
          <a:ext cx="432048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400" b="1" dirty="0" smtClean="0">
              <a:solidFill>
                <a:schemeClr val="tx1"/>
              </a:solidFill>
            </a:rPr>
            <a:t>58</a:t>
          </a:r>
          <a:endParaRPr lang="pl-PL" sz="14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0.00322</cdr:x>
      <cdr:y>0.00593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0.0084</cdr:x>
      <cdr:y>0.01337</cdr:y>
    </cdr:from>
    <cdr:to>
      <cdr:x>0.9526</cdr:x>
      <cdr:y>0.15663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72008" y="79898"/>
          <a:ext cx="8090803" cy="856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l-PL" sz="2000" b="1" dirty="0">
              <a:latin typeface="Calibri" pitchFamily="34" charset="0"/>
            </a:rPr>
            <a:t>Zdawalność egzaminu potwierdzającego kwalifikacje zawodowe  a</a:t>
          </a:r>
          <a:r>
            <a:rPr lang="pl-PL" sz="2000" b="1" baseline="0" dirty="0">
              <a:latin typeface="Calibri" pitchFamily="34" charset="0"/>
            </a:rPr>
            <a:t>bsolwentów </a:t>
          </a:r>
          <a:r>
            <a:rPr lang="pl-PL" sz="2000" b="1" baseline="0" dirty="0" smtClean="0">
              <a:latin typeface="Calibri" pitchFamily="34" charset="0"/>
            </a:rPr>
            <a:t>zasadniczych </a:t>
          </a:r>
          <a:r>
            <a:rPr lang="pl-PL" sz="2000" b="1" baseline="0" dirty="0">
              <a:latin typeface="Calibri" pitchFamily="34" charset="0"/>
            </a:rPr>
            <a:t>szkół zawodowych (w %)</a:t>
          </a:r>
          <a:endParaRPr lang="pl-PL" sz="2000" b="1" dirty="0">
            <a:latin typeface="Calibri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800" y="2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r">
              <a:defRPr sz="1200"/>
            </a:lvl1pPr>
          </a:lstStyle>
          <a:p>
            <a:fld id="{CEC3002E-1F4E-4C88-BA53-9AFDAC278599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5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800" y="6456615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r">
              <a:defRPr sz="1200"/>
            </a:lvl1pPr>
          </a:lstStyle>
          <a:p>
            <a:fld id="{6B8F6B8F-61FC-432A-B08E-114CD09A1E9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3374" y="2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/>
          <a:lstStyle>
            <a:lvl1pPr algn="r">
              <a:defRPr sz="1200"/>
            </a:lvl1pPr>
          </a:lstStyle>
          <a:p>
            <a:fld id="{3D64CEAE-4156-4D40-82B8-DC32B2863F74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1" tIns="45851" rIns="91701" bIns="4585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701" tIns="45851" rIns="91701" bIns="45851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6456221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3374" y="6456221"/>
            <a:ext cx="4301543" cy="339883"/>
          </a:xfrm>
          <a:prstGeom prst="rect">
            <a:avLst/>
          </a:prstGeom>
        </p:spPr>
        <p:txBody>
          <a:bodyPr vert="horz" lIns="91701" tIns="45851" rIns="91701" bIns="45851" rtlCol="0" anchor="b"/>
          <a:lstStyle>
            <a:lvl1pPr algn="r">
              <a:defRPr sz="1200"/>
            </a:lvl1pPr>
          </a:lstStyle>
          <a:p>
            <a:fld id="{2784E969-338D-4DD1-83B2-A39509AB641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E969-338D-4DD1-83B2-A39509AB641D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E969-338D-4DD1-83B2-A39509AB641D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4E969-338D-4DD1-83B2-A39509AB641D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BEE2B6-C872-4966-B4A4-039EAFFFBF10}" type="slidenum">
              <a:rPr lang="pl-PL" altLang="pl-PL">
                <a:solidFill>
                  <a:srgbClr val="000000"/>
                </a:solidFill>
              </a:rPr>
              <a:pPr/>
              <a:t>6</a:t>
            </a:fld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5235" name="Rectangle 7"/>
          <p:cNvSpPr txBox="1">
            <a:spLocks noGrp="1" noChangeArrowheads="1"/>
          </p:cNvSpPr>
          <p:nvPr/>
        </p:nvSpPr>
        <p:spPr bwMode="auto">
          <a:xfrm>
            <a:off x="5621696" y="6457410"/>
            <a:ext cx="4304942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AF1C44EB-2302-40ED-A9C7-9532413B9D11}" type="slidenum">
              <a:rPr lang="pl-PL" altLang="pl-PL" sz="1200">
                <a:solidFill>
                  <a:srgbClr val="000000"/>
                </a:solidFill>
              </a:rPr>
              <a:pPr algn="r" eaLnBrk="1" hangingPunct="1"/>
              <a:t>6</a:t>
            </a:fld>
            <a:endParaRPr lang="pl-PL" altLang="pl-PL" sz="1200">
              <a:solidFill>
                <a:srgbClr val="000000"/>
              </a:solidFill>
            </a:endParaRPr>
          </a:p>
        </p:txBody>
      </p:sp>
      <p:sp>
        <p:nvSpPr>
          <p:cNvPr id="9523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7" name="Symbol zastępczy notatek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pl-PL" smtClean="0"/>
          </a:p>
        </p:txBody>
      </p:sp>
      <p:sp>
        <p:nvSpPr>
          <p:cNvPr id="95238" name="Symbol zastępczy numeru slajdu 3"/>
          <p:cNvSpPr txBox="1">
            <a:spLocks noGrp="1"/>
          </p:cNvSpPr>
          <p:nvPr/>
        </p:nvSpPr>
        <p:spPr bwMode="auto">
          <a:xfrm>
            <a:off x="5621696" y="6457410"/>
            <a:ext cx="4304942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011CB4F2-DFCE-4520-86BF-D3742ED6A335}" type="slidenum">
              <a:rPr lang="pl-PL" altLang="pl-PL" sz="1200" b="1">
                <a:solidFill>
                  <a:srgbClr val="000000"/>
                </a:solidFill>
                <a:latin typeface="Arial" charset="0"/>
              </a:rPr>
              <a:pPr algn="r" eaLnBrk="1" hangingPunct="1"/>
              <a:t>6</a:t>
            </a:fld>
            <a:endParaRPr lang="pl-PL" altLang="pl-PL" sz="1200" b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C7D688-3D93-4355-9E55-F0871CDDEE53}" type="datetimeFigureOut">
              <a:rPr lang="pl-PL" smtClean="0"/>
              <a:pPr/>
              <a:t>2015-10-22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C0FE37-A126-4B73-8EFB-EBE112EBC9F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2" y="2204864"/>
            <a:ext cx="7498080" cy="4464496"/>
          </a:xfrm>
        </p:spPr>
        <p:txBody>
          <a:bodyPr>
            <a:noAutofit/>
          </a:bodyPr>
          <a:lstStyle/>
          <a:p>
            <a:pPr algn="ctr"/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REALIZACJA ZADAŃ </a:t>
            </a:r>
            <a:b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</a:br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OŚWIATOWYCH </a:t>
            </a:r>
            <a:b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</a:br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W POWIECIE WOŁOMIŃSKIM </a:t>
            </a:r>
            <a:b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</a:br>
            <a:r>
              <a:rPr lang="pl-PL" sz="4800" b="1" cap="all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outerShdw blurRad="50800" dist="50800" dir="5400000" algn="ctr" rotWithShape="0">
                    <a:schemeClr val="bg2"/>
                  </a:outerShdw>
                  <a:reflection blurRad="12700" stA="50000" endPos="50000" dist="5000" dir="5400000" sy="-100000" rotWithShape="0"/>
                </a:effectLst>
              </a:rPr>
              <a:t>W ROKU SZKOLNYM 2014/2015</a:t>
            </a:r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pl-PL" sz="5400" dirty="0"/>
          </a:p>
        </p:txBody>
      </p:sp>
      <p:pic>
        <p:nvPicPr>
          <p:cNvPr id="13313" name="Picture 1" descr="C:\Users\user\Desktop\herb powia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60648"/>
            <a:ext cx="1008112" cy="12241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043608" y="208139"/>
            <a:ext cx="81003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WSKAŹNIKI DLA SZKÓŁ PONADGIMNAZJALNYCH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09" y="764705"/>
          <a:ext cx="8856987" cy="5040559"/>
        </p:xfrm>
        <a:graphic>
          <a:graphicData uri="http://schemas.openxmlformats.org/drawingml/2006/table">
            <a:tbl>
              <a:tblPr/>
              <a:tblGrid>
                <a:gridCol w="1239839"/>
                <a:gridCol w="446951"/>
                <a:gridCol w="446951"/>
                <a:gridCol w="446951"/>
                <a:gridCol w="462190"/>
                <a:gridCol w="462190"/>
                <a:gridCol w="462190"/>
                <a:gridCol w="462190"/>
                <a:gridCol w="514107"/>
                <a:gridCol w="514107"/>
                <a:gridCol w="514107"/>
                <a:gridCol w="514107"/>
                <a:gridCol w="498899"/>
                <a:gridCol w="504056"/>
                <a:gridCol w="504056"/>
                <a:gridCol w="432048"/>
                <a:gridCol w="432048"/>
              </a:tblGrid>
              <a:tr h="49395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Etaty nauczycieli 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na oddział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Uczniowie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 na etat nauczycielski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Uczniowie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na etat administracji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Uczniowie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 na etat </a:t>
                      </a:r>
                      <a:r>
                        <a:rPr lang="pl-PL" sz="1200" b="1" dirty="0" err="1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obsługi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49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2013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413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ZSO </a:t>
                      </a: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w Radzyminie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2,27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2,34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2,06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12,09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11,08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11,60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12,29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102,00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82,00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180,70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186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64,90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52,18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67,75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69,75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93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LO w Urlach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2,16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2,48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2,31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11,25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12,16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10,25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10,00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242,66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245,33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142,40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129,6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38,31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33,45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32,36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29,45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350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 w Zielonce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2,00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2,20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2,07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2,21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11,21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10,91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11,21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10.59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117,20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105,80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97,40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108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48,83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44,08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45,3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55,38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5645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 w Wołominie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1,58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1,36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1,51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1.52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14,76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16,64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14,09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13,79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82,35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74,35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92,73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126,5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26,9 2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24,31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24,29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24,09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114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 w Tłuszczu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1,39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1,78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1,86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1,94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14,65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14,32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14,42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12,94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80,34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75,48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73,09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64,18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44,00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41,33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44,67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39,22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382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ZSE w Wołominie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2,38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2,52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2,74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2,36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9,93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9,47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8,46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9,52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80,40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76,40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46,43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41,86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30,92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29,38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30,95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27,90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7270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latin typeface="Czcionka tekstu podstawowego"/>
                          <a:ea typeface="Times New Roman"/>
                          <a:cs typeface="Times New Roman"/>
                        </a:rPr>
                        <a:t>ZSTZ w Radzyminie</a:t>
                      </a: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2,97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2,71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2,79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2,62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9,11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9,58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8,61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9,51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89,41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91,53</a:t>
                      </a:r>
                      <a:endParaRPr lang="pl-PL" sz="120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84,71</a:t>
                      </a:r>
                      <a:endParaRPr lang="pl-PL" sz="1200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83,11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31,66</a:t>
                      </a:r>
                      <a:endParaRPr lang="pl-PL" sz="1200" b="1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32,42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34,29</a:t>
                      </a:r>
                      <a:endParaRPr lang="pl-PL" sz="1200" b="1" dirty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36,62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27781" marR="27781" marT="0" marB="0" anchor="ctr" anchorCtr="1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79512" y="1556792"/>
          <a:ext cx="8712969" cy="26498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2210"/>
                <a:gridCol w="1450534"/>
                <a:gridCol w="1371587"/>
                <a:gridCol w="1382782"/>
                <a:gridCol w="1411721"/>
                <a:gridCol w="1224135"/>
              </a:tblGrid>
              <a:tr h="66247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Szkoła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2010/2011</a:t>
                      </a:r>
                      <a:endParaRPr lang="pl-PL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2011/2012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2012/2013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2013/2014</a:t>
                      </a:r>
                      <a:endParaRPr lang="pl-PL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/>
                        <a:t>2014/2015</a:t>
                      </a:r>
                      <a:endParaRPr lang="pl-PL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ZSS w Markach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58 / </a:t>
                      </a:r>
                      <a:r>
                        <a:rPr lang="pl-PL" sz="1800" b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pl-PL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44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39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35 /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 7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35 /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 6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ZSS w Ostrówku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48 / </a:t>
                      </a:r>
                      <a:r>
                        <a:rPr lang="pl-PL" sz="1800" b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pl-PL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49 /</a:t>
                      </a:r>
                      <a:r>
                        <a:rPr lang="pl-PL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49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65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64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2473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ZSS w Wołominie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 smtClean="0">
                          <a:solidFill>
                            <a:schemeClr val="tx1"/>
                          </a:solidFill>
                        </a:rPr>
                        <a:t>123 / </a:t>
                      </a:r>
                      <a:r>
                        <a:rPr lang="pl-PL" sz="1800" b="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pl-PL" sz="18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137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158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123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136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44816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Liczba uczniów i oddziałów </a:t>
            </a:r>
            <a:br>
              <a:rPr lang="pl-PL" sz="2400" dirty="0" smtClean="0"/>
            </a:br>
            <a:r>
              <a:rPr lang="pl-PL" sz="2400" dirty="0" smtClean="0"/>
              <a:t>w powiatowych szkołach specjalnych</a:t>
            </a:r>
            <a:endParaRPr lang="pl-PL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1" y="4653136"/>
          <a:ext cx="8712968" cy="72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61745"/>
                <a:gridCol w="1450624"/>
                <a:gridCol w="1368152"/>
                <a:gridCol w="1368152"/>
                <a:gridCol w="1440160"/>
                <a:gridCol w="1224135"/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pl-PL" b="1" dirty="0" smtClean="0"/>
                        <a:t>ogółem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 smtClean="0">
                          <a:solidFill>
                            <a:schemeClr val="tx1"/>
                          </a:solidFill>
                        </a:rPr>
                        <a:t>229 / </a:t>
                      </a:r>
                      <a:r>
                        <a:rPr lang="pl-PL" sz="18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pl-PL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230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246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223 / </a:t>
                      </a:r>
                      <a:r>
                        <a:rPr lang="pl-PL" b="1" dirty="0" smtClean="0">
                          <a:solidFill>
                            <a:srgbClr val="FF0000"/>
                          </a:solidFill>
                        </a:rPr>
                        <a:t>38</a:t>
                      </a:r>
                      <a:endParaRPr lang="pl-PL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chemeClr val="tx1"/>
                          </a:solidFill>
                        </a:rPr>
                        <a:t>235 / </a:t>
                      </a:r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1043608" y="100964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Liczba uczniów i oddziałów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w poszczególnych typach szkół specjalnych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95534" y="980727"/>
          <a:ext cx="8208916" cy="1662690"/>
        </p:xfrm>
        <a:graphic>
          <a:graphicData uri="http://schemas.openxmlformats.org/drawingml/2006/table">
            <a:tbl>
              <a:tblPr/>
              <a:tblGrid>
                <a:gridCol w="1728194"/>
                <a:gridCol w="421297"/>
                <a:gridCol w="447406"/>
                <a:gridCol w="427953"/>
                <a:gridCol w="427953"/>
                <a:gridCol w="398774"/>
                <a:gridCol w="447406"/>
                <a:gridCol w="447406"/>
                <a:gridCol w="418226"/>
                <a:gridCol w="437678"/>
                <a:gridCol w="398774"/>
                <a:gridCol w="447406"/>
                <a:gridCol w="457131"/>
                <a:gridCol w="427953"/>
                <a:gridCol w="447406"/>
                <a:gridCol w="427953"/>
              </a:tblGrid>
              <a:tr h="33499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ODDZIAŁY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L. UCZNIÓW NA ODDZIAŁ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6644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alibri" pitchFamily="34" charset="0"/>
                        </a:rPr>
                        <a:t>IX.</a:t>
                      </a:r>
                      <a:r>
                        <a:rPr lang="pl-PL" sz="12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pl-PL" sz="1200" dirty="0" smtClean="0">
                          <a:latin typeface="Calibri" pitchFamily="34" charset="0"/>
                        </a:rPr>
                        <a:t>2014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IX 2013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alibri" pitchFamily="34" charset="0"/>
                        </a:rPr>
                        <a:t>IX.</a:t>
                      </a:r>
                      <a:r>
                        <a:rPr lang="pl-PL" sz="1200" baseline="0" dirty="0" smtClean="0">
                          <a:latin typeface="Calibri" pitchFamily="34" charset="0"/>
                        </a:rPr>
                        <a:t> 2</a:t>
                      </a:r>
                      <a:r>
                        <a:rPr lang="pl-PL" sz="1200" dirty="0" smtClean="0">
                          <a:latin typeface="Calibri" pitchFamily="34" charset="0"/>
                        </a:rPr>
                        <a:t>014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latin typeface="Calibri" pitchFamily="34" charset="0"/>
                        </a:rPr>
                        <a:t>2014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4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SP w ZSS w Markach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4,5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4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SP w ZSS w Ostrówku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40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8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24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SP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5,3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95536" y="2780928"/>
          <a:ext cx="8208914" cy="1008111"/>
        </p:xfrm>
        <a:graphic>
          <a:graphicData uri="http://schemas.openxmlformats.org/drawingml/2006/table">
            <a:tbl>
              <a:tblPr/>
              <a:tblGrid>
                <a:gridCol w="1692063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ZSS w Markach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11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8,0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7,0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5,7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ZSS w Ostrówku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18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8,8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3933056"/>
          <a:ext cx="8208914" cy="733114"/>
        </p:xfrm>
        <a:graphic>
          <a:graphicData uri="http://schemas.openxmlformats.org/drawingml/2006/table">
            <a:tbl>
              <a:tblPr/>
              <a:tblGrid>
                <a:gridCol w="1692063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SPdP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 ZSS w Ostrówku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4,5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latin typeface="Calibri" pitchFamily="34" charset="0"/>
                        </a:rPr>
                        <a:t>8,0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07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SPdP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5,7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7,0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6,3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395536" y="4797152"/>
          <a:ext cx="8208914" cy="360040"/>
        </p:xfrm>
        <a:graphic>
          <a:graphicData uri="http://schemas.openxmlformats.org/drawingml/2006/table">
            <a:tbl>
              <a:tblPr/>
              <a:tblGrid>
                <a:gridCol w="1692063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ZSZ w ZSS w Wołominie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0,0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395536" y="5301208"/>
          <a:ext cx="8208913" cy="1224136"/>
        </p:xfrm>
        <a:graphic>
          <a:graphicData uri="http://schemas.openxmlformats.org/drawingml/2006/table">
            <a:tbl>
              <a:tblPr/>
              <a:tblGrid>
                <a:gridCol w="1692062"/>
                <a:gridCol w="451216"/>
                <a:gridCol w="451216"/>
                <a:gridCol w="425432"/>
                <a:gridCol w="425432"/>
                <a:gridCol w="399649"/>
                <a:gridCol w="451216"/>
                <a:gridCol w="451216"/>
                <a:gridCol w="415765"/>
                <a:gridCol w="438325"/>
                <a:gridCol w="399649"/>
                <a:gridCol w="451216"/>
                <a:gridCol w="454439"/>
                <a:gridCol w="425432"/>
                <a:gridCol w="451216"/>
                <a:gridCol w="425432"/>
              </a:tblGrid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SP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122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128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5,6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5,5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6,1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5,5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5,3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G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59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10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8,2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8,5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7,5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5,9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5,9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</a:t>
                      </a:r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SPdP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37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33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36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5,5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latin typeface="Calibri" pitchFamily="34" charset="0"/>
                        </a:rPr>
                        <a:t>6,2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6,2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6,6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ZSZ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12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2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0,0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latin typeface="Calibri" pitchFamily="34" charset="0"/>
                        </a:rPr>
                        <a:t>9,0</a:t>
                      </a: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latin typeface="Calibri" pitchFamily="34" charset="0"/>
                        </a:rPr>
                        <a:t>6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7189" marR="7189" marT="71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 idx="4294967295"/>
          </p:nvPr>
        </p:nvSpPr>
        <p:spPr>
          <a:xfrm>
            <a:off x="863600" y="274638"/>
            <a:ext cx="82804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Zatrudnienie w powiatowych szkołach specjalnych</a:t>
            </a:r>
            <a:endParaRPr lang="pl-PL" sz="2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95536" y="1484784"/>
          <a:ext cx="8136906" cy="3240360"/>
        </p:xfrm>
        <a:graphic>
          <a:graphicData uri="http://schemas.openxmlformats.org/drawingml/2006/table">
            <a:tbl>
              <a:tblPr/>
              <a:tblGrid>
                <a:gridCol w="1124035"/>
                <a:gridCol w="463202"/>
                <a:gridCol w="416882"/>
                <a:gridCol w="426145"/>
                <a:gridCol w="453937"/>
                <a:gridCol w="500175"/>
                <a:gridCol w="432048"/>
                <a:gridCol w="438854"/>
                <a:gridCol w="472465"/>
                <a:gridCol w="481729"/>
                <a:gridCol w="481729"/>
                <a:gridCol w="509522"/>
                <a:gridCol w="500258"/>
                <a:gridCol w="500258"/>
                <a:gridCol w="463202"/>
                <a:gridCol w="472465"/>
              </a:tblGrid>
              <a:tr h="36004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NAUCZYCIELI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ADMINISTRACJI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OBSŁUGI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2014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6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Markach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18,52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15,31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16,93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17,81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14,85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3,25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6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Ostrówku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13,95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14,95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15,85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17,57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19,89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1,75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8,00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61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Wołominie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35,78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45,56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43,56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44,06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13,75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42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</a:t>
                      </a:r>
                    </a:p>
                  </a:txBody>
                  <a:tcPr marL="6906" marR="6906" marT="69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68,25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70,26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78,34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78,94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78,8</a:t>
                      </a:r>
                      <a:endParaRPr lang="pl-PL" sz="12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3,5</a:t>
                      </a:r>
                      <a:endParaRPr lang="pl-PL" sz="12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29,50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31,00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35,00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32,50</a:t>
                      </a: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28</a:t>
                      </a:r>
                      <a:endParaRPr lang="pl-PL" sz="12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906" marR="6906" marT="6906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331640" y="456348"/>
            <a:ext cx="7200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WSKAŹNIKI DLA SZKÓŁ SPECJALNYCH</a:t>
            </a: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79508" y="1196754"/>
          <a:ext cx="8784979" cy="3864371"/>
        </p:xfrm>
        <a:graphic>
          <a:graphicData uri="http://schemas.openxmlformats.org/drawingml/2006/table">
            <a:tbl>
              <a:tblPr/>
              <a:tblGrid>
                <a:gridCol w="1743050"/>
                <a:gridCol w="458173"/>
                <a:gridCol w="458173"/>
                <a:gridCol w="438254"/>
                <a:gridCol w="438254"/>
                <a:gridCol w="408372"/>
                <a:gridCol w="458173"/>
                <a:gridCol w="458173"/>
                <a:gridCol w="428292"/>
                <a:gridCol w="448214"/>
                <a:gridCol w="408372"/>
                <a:gridCol w="458173"/>
                <a:gridCol w="468133"/>
                <a:gridCol w="438254"/>
                <a:gridCol w="458173"/>
                <a:gridCol w="438254"/>
                <a:gridCol w="378492"/>
              </a:tblGrid>
              <a:tr h="100811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nauczycieli na oddział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 na etat nauczycielski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 na etat administracji</a:t>
                      </a: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 na etat </a:t>
                      </a:r>
                      <a:r>
                        <a:rPr lang="pl-PL" sz="1200" b="1" i="0" u="none" strike="noStrike" dirty="0" err="1">
                          <a:solidFill>
                            <a:srgbClr val="000000"/>
                          </a:solidFill>
                          <a:latin typeface="Czcionka tekstu podstawowego"/>
                        </a:rPr>
                        <a:t>obsługi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875" marR="6875" marT="68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320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2011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2012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2013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dirty="0" smtClean="0">
                          <a:latin typeface="Calibri" pitchFamily="34" charset="0"/>
                        </a:rPr>
                        <a:t>2014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9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Markach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2,55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2,42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2,54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2,47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2,87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2,30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1,96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2,35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25,14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22,29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35,00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9,77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8,67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6,67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10,77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9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Ostrówku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1,49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1,76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1,60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1,65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3,27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3,09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3,70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3,21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28,00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28,00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65,00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64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5,16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5,16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6,50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5,82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39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ZSS w Wołominie</a:t>
                      </a:r>
                    </a:p>
                  </a:txBody>
                  <a:tcPr marL="6875" marR="6875" marT="68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2,00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latin typeface="Calibri" pitchFamily="34" charset="0"/>
                        </a:rPr>
                        <a:t>2,17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2,18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1,83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3,42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3,47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2,83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smtClean="0">
                          <a:latin typeface="Calibri" pitchFamily="34" charset="0"/>
                        </a:rPr>
                        <a:t>3,08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39,14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35,11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61,50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90,6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8,05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7,90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latin typeface="Calibri" pitchFamily="34" charset="0"/>
                        </a:rPr>
                        <a:t>7,13</a:t>
                      </a: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9,89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875" marR="6875" marT="6875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matura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980728"/>
            <a:ext cx="6630275" cy="5112568"/>
          </a:xfrm>
          <a:prstGeom prst="rect">
            <a:avLst/>
          </a:prstGeom>
        </p:spPr>
      </p:pic>
      <p:sp>
        <p:nvSpPr>
          <p:cNvPr id="11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/>
              <a:t>   MATURA 2014/2015 </a:t>
            </a:r>
            <a:br>
              <a:rPr lang="pl-PL" b="1" dirty="0" smtClean="0"/>
            </a:br>
            <a:r>
              <a:rPr lang="pl-PL" b="1" dirty="0" smtClean="0"/>
              <a:t>i egzaminy zawodowe</a:t>
            </a:r>
            <a:endParaRPr lang="pl-PL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4184" cy="864096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Wyniki egzaminów obowiązkowych </a:t>
            </a:r>
            <a:br>
              <a:rPr lang="pl-PL" sz="2400" dirty="0" smtClean="0"/>
            </a:br>
            <a:r>
              <a:rPr lang="pl-PL" sz="2400" dirty="0" smtClean="0"/>
              <a:t>- licea ogólnokształcące - % zdanych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67544" y="1196752"/>
          <a:ext cx="8424936" cy="4741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 tekstowe 1"/>
          <p:cNvSpPr txBox="1"/>
          <p:nvPr/>
        </p:nvSpPr>
        <p:spPr>
          <a:xfrm>
            <a:off x="3923928" y="5013176"/>
            <a:ext cx="432048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>
                <a:solidFill>
                  <a:schemeClr val="tx1"/>
                </a:solidFill>
              </a:rPr>
              <a:t>24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8" name="pole tekstowe 1"/>
          <p:cNvSpPr txBox="1"/>
          <p:nvPr/>
        </p:nvSpPr>
        <p:spPr>
          <a:xfrm>
            <a:off x="5652120" y="5013176"/>
            <a:ext cx="432048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>
                <a:solidFill>
                  <a:schemeClr val="tx1"/>
                </a:solidFill>
              </a:rPr>
              <a:t>17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9" name="pole tekstowe 1"/>
          <p:cNvSpPr txBox="1"/>
          <p:nvPr/>
        </p:nvSpPr>
        <p:spPr>
          <a:xfrm>
            <a:off x="7452320" y="5013176"/>
            <a:ext cx="432048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>
                <a:solidFill>
                  <a:schemeClr val="tx1"/>
                </a:solidFill>
              </a:rPr>
              <a:t>7</a:t>
            </a:r>
            <a:endParaRPr lang="pl-PL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% zdawalności egzaminów maturalnych</a:t>
            </a:r>
            <a:br>
              <a:rPr lang="pl-PL" sz="2800" dirty="0" smtClean="0"/>
            </a:br>
            <a:r>
              <a:rPr lang="pl-PL" sz="2800" dirty="0" smtClean="0"/>
              <a:t>w technikach</a:t>
            </a:r>
            <a:endParaRPr lang="pl-PL" sz="28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56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ole tekstowe 1"/>
          <p:cNvSpPr txBox="1"/>
          <p:nvPr/>
        </p:nvSpPr>
        <p:spPr>
          <a:xfrm>
            <a:off x="1619672" y="5445224"/>
            <a:ext cx="360040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/>
              <a:t>7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8" name="pole tekstowe 1"/>
          <p:cNvSpPr txBox="1"/>
          <p:nvPr/>
        </p:nvSpPr>
        <p:spPr>
          <a:xfrm>
            <a:off x="2987824" y="5445224"/>
            <a:ext cx="432048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>
                <a:solidFill>
                  <a:schemeClr val="tx1"/>
                </a:solidFill>
              </a:rPr>
              <a:t>85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9" name="pole tekstowe 1"/>
          <p:cNvSpPr txBox="1"/>
          <p:nvPr/>
        </p:nvSpPr>
        <p:spPr>
          <a:xfrm>
            <a:off x="4427984" y="5445224"/>
            <a:ext cx="360040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>
                <a:solidFill>
                  <a:schemeClr val="tx1"/>
                </a:solidFill>
              </a:rPr>
              <a:t>9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10" name="pole tekstowe 1"/>
          <p:cNvSpPr txBox="1"/>
          <p:nvPr/>
        </p:nvSpPr>
        <p:spPr>
          <a:xfrm>
            <a:off x="5796136" y="5445224"/>
            <a:ext cx="432048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dirty="0" smtClean="0">
                <a:solidFill>
                  <a:schemeClr val="tx1"/>
                </a:solidFill>
              </a:rPr>
              <a:t>38</a:t>
            </a:r>
            <a:endParaRPr lang="pl-PL" sz="1400" b="1" dirty="0">
              <a:solidFill>
                <a:schemeClr val="tx1"/>
              </a:solidFill>
            </a:endParaRPr>
          </a:p>
        </p:txBody>
      </p:sp>
      <p:sp>
        <p:nvSpPr>
          <p:cNvPr id="11" name="pole tekstowe 1"/>
          <p:cNvSpPr txBox="1"/>
          <p:nvPr/>
        </p:nvSpPr>
        <p:spPr>
          <a:xfrm>
            <a:off x="7164288" y="5445224"/>
            <a:ext cx="432048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1" smtClean="0">
                <a:solidFill>
                  <a:schemeClr val="tx1"/>
                </a:solidFill>
              </a:rPr>
              <a:t>54</a:t>
            </a:r>
            <a:endParaRPr lang="pl-PL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56895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/>
              <a:t>Zdawalność egzaminu potwierdzającego kwalifikacje zawodowe absolwentów techników- w %</a:t>
            </a:r>
            <a:endParaRPr lang="pl-PL" sz="2000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0" y="919162"/>
          <a:ext cx="9144000" cy="5938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8640960" cy="43924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90623"/>
                <a:gridCol w="1127082"/>
                <a:gridCol w="1189697"/>
                <a:gridCol w="1189697"/>
                <a:gridCol w="1189697"/>
                <a:gridCol w="1127082"/>
                <a:gridCol w="1127082"/>
              </a:tblGrid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Szkoła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bg1"/>
                          </a:solidFill>
                        </a:rPr>
                        <a:t>2009/2010</a:t>
                      </a:r>
                      <a:endParaRPr lang="pl-PL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bg1"/>
                          </a:solidFill>
                        </a:rPr>
                        <a:t>2010/2011</a:t>
                      </a:r>
                      <a:endParaRPr lang="pl-PL" sz="1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>
                          <a:solidFill>
                            <a:schemeClr val="bg1"/>
                          </a:solidFill>
                        </a:rPr>
                        <a:t>2011/2012</a:t>
                      </a:r>
                      <a:endParaRPr lang="pl-PL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2012/2013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2013/2014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2014/2015</a:t>
                      </a:r>
                      <a:endParaRPr lang="pl-PL" sz="1200" dirty="0"/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LO Urle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154 /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164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182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184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178/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162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ZSO</a:t>
                      </a:r>
                      <a:r>
                        <a:rPr lang="pl-PL" sz="1400" b="1" baseline="0" dirty="0" smtClean="0"/>
                        <a:t> Radzymin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391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378 /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357 /</a:t>
                      </a:r>
                      <a:r>
                        <a:rPr lang="pl-PL" sz="1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287 /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271 /</a:t>
                      </a:r>
                      <a:r>
                        <a:rPr lang="pl-PL" sz="16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279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 Wołomin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341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372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350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316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281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253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ZSE</a:t>
                      </a:r>
                      <a:r>
                        <a:rPr lang="pl-PL" sz="1400" b="1" baseline="0" dirty="0" smtClean="0"/>
                        <a:t> Wołomin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555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434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402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382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325/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293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 Tłuszcz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492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484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462 /</a:t>
                      </a:r>
                      <a:r>
                        <a:rPr lang="pl-PL" sz="1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434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402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353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 Zielonka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506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526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586 /</a:t>
                      </a:r>
                      <a:r>
                        <a:rPr lang="pl-PL" sz="160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529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487 / </a:t>
                      </a:r>
                      <a:r>
                        <a:rPr lang="pl-PL" sz="1600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pl-PL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540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ZSTZ</a:t>
                      </a:r>
                      <a:r>
                        <a:rPr lang="pl-PL" sz="1400" b="1" baseline="0" dirty="0" smtClean="0"/>
                        <a:t> </a:t>
                      </a:r>
                      <a:r>
                        <a:rPr lang="pl-PL" sz="1400" b="1" dirty="0" smtClean="0"/>
                        <a:t>Radzymin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338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349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380 / </a:t>
                      </a:r>
                      <a:r>
                        <a:rPr lang="pl-PL" sz="1600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389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378 / </a:t>
                      </a: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solidFill>
                            <a:schemeClr val="tx1"/>
                          </a:solidFill>
                        </a:rPr>
                        <a:t>374 /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pl-PL" sz="1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r>
                        <a:rPr lang="pl-PL" sz="1400" b="1" dirty="0" smtClean="0"/>
                        <a:t>Razem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2777 / </a:t>
                      </a:r>
                      <a:r>
                        <a:rPr lang="pl-PL" sz="1200" b="1" dirty="0" smtClean="0">
                          <a:solidFill>
                            <a:srgbClr val="FF0000"/>
                          </a:solidFill>
                        </a:rPr>
                        <a:t>106</a:t>
                      </a:r>
                      <a:endParaRPr lang="pl-PL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2707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105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2719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107</a:t>
                      </a:r>
                      <a:endParaRPr lang="pl-PL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2521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2296 /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94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 smtClean="0">
                          <a:solidFill>
                            <a:schemeClr val="tx1"/>
                          </a:solidFill>
                        </a:rPr>
                        <a:t>2254 /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Liczba uczniów i oddziałów w powiatowych </a:t>
            </a:r>
            <a:br>
              <a:rPr lang="pl-PL" sz="2400" dirty="0" smtClean="0"/>
            </a:br>
            <a:r>
              <a:rPr lang="pl-PL" sz="2400" dirty="0" smtClean="0"/>
              <a:t>szkołach </a:t>
            </a:r>
            <a:r>
              <a:rPr lang="pl-PL" sz="2400" dirty="0" err="1" smtClean="0"/>
              <a:t>ponadgimnazjalnych</a:t>
            </a:r>
            <a:endParaRPr lang="pl-PL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51518" y="-2"/>
          <a:ext cx="8892482" cy="6858003"/>
        </p:xfrm>
        <a:graphic>
          <a:graphicData uri="http://schemas.openxmlformats.org/drawingml/2006/table">
            <a:tbl>
              <a:tblPr/>
              <a:tblGrid>
                <a:gridCol w="1087077"/>
                <a:gridCol w="1762827"/>
                <a:gridCol w="2232914"/>
                <a:gridCol w="1008728"/>
                <a:gridCol w="861826"/>
                <a:gridCol w="1939110"/>
              </a:tblGrid>
              <a:tr h="24981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Wyniki egzaminu potwierdzającego kwalifikacje zawodowe w 2015 r.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Wołomin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3512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Zawód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Ilość osób przyjętych w I klasie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Przystąpiło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Zdało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% zdawalności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Kucharz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12,50%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Sprzedawca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75,00%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hotelarstwa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100,00%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ZSE Wołomin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3512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Zawód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Ilość osób przyjętych w I klasie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Przystąpiło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Zdało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% zdawalności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ekonomista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100,00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logistyk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100,00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Tłuszcz 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3512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Zawód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Ilość osób przyjętych w I klasie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Przystąpiło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Zdało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% zdawalności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88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usług fryzjerskich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100%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mechanik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81,81%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Sprzedawca 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100%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Kucharz 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13,33%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Zielonka 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3512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Zawód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Ilość osób przyjętych w I klasie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Przystąpiło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Zdało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% zdawalności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hotelarstwa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19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89,47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informatyk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27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27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55,56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elektryk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30,00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elektronik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54,54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teleinformatyk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75,00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511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urządzeń i systemów energetyki odnawialnej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38,46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ZSTZ Radzymin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3512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Zawód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Ilość osób przyjętych w I klasie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Przystąpiło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Zdało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% zdawalności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673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architektury krajobrazu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31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80,00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377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Technik organizacji usług gastronomicznych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32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26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88,00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36">
                <a:tc>
                  <a:txBody>
                    <a:bodyPr/>
                    <a:lstStyle/>
                    <a:p>
                      <a:pPr algn="l" fontAlgn="ctr"/>
                      <a:endParaRPr lang="pl-PL" sz="1100" b="0" i="0" u="none" strike="noStrike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326" marR="6326" marT="63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Kelner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34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31,00</a:t>
                      </a:r>
                    </a:p>
                  </a:txBody>
                  <a:tcPr marL="6326" marR="6326" marT="63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67544" y="1484784"/>
            <a:ext cx="8208912" cy="2691246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Wyniki sprawdzianu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 egzaminu gimnazjalnego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uczniów z niepełnosprawnością intelektualną w stopniu lekkim</a:t>
            </a:r>
            <a:endParaRPr kumimoji="0" lang="pl-PL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Średnie wyniki sprawdzianu w %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842138"/>
              </p:ext>
            </p:extLst>
          </p:nvPr>
        </p:nvGraphicFramePr>
        <p:xfrm>
          <a:off x="179512" y="764704"/>
          <a:ext cx="864096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08746137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Wyniki punktowe – sprawdzian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11959917"/>
              </p:ext>
            </p:extLst>
          </p:nvPr>
        </p:nvGraphicFramePr>
        <p:xfrm>
          <a:off x="467544" y="1412776"/>
          <a:ext cx="816091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08194597"/>
      </p:ext>
    </p:extLst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 smtClean="0"/>
              <a:t>Średnie wyniki na egzaminie gimnazjalnym w %</a:t>
            </a:r>
            <a:endParaRPr lang="pl-PL" sz="32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45571409"/>
              </p:ext>
            </p:extLst>
          </p:nvPr>
        </p:nvGraphicFramePr>
        <p:xfrm>
          <a:off x="179512" y="1052736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957144857"/>
      </p:ext>
    </p:extLst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Wyniki punktowe – egzamin gimnazjalny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4436635"/>
              </p:ext>
            </p:extLst>
          </p:nvPr>
        </p:nvGraphicFramePr>
        <p:xfrm>
          <a:off x="251520" y="1484784"/>
          <a:ext cx="83769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56433334"/>
      </p:ext>
    </p:extLst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467544" y="764704"/>
            <a:ext cx="8424936" cy="425119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Informacja o wynikach nadzoru pedagogicznego sprawowanego </a:t>
            </a:r>
            <a:b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przez Mazowieckiego Kuratora Oświaty </a:t>
            </a:r>
            <a:b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nad szkołami prowadzonymi </a:t>
            </a:r>
            <a:b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przez Powiat Wołomiński</a:t>
            </a:r>
            <a:r>
              <a:rPr kumimoji="0" lang="pl-P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l-PL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l-PL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(na podst. art. 5a ust. 4 </a:t>
            </a:r>
            <a:r>
              <a:rPr kumimoji="0" lang="pl-PL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pkt</a:t>
            </a:r>
            <a:r>
              <a:rPr kumimoji="0" lang="pl-PL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ustawy o systemie oświaty)</a:t>
            </a:r>
            <a:endParaRPr kumimoji="0" lang="pl-PL" b="1" i="1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1524000" y="5257800"/>
            <a:ext cx="6072336" cy="5611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pl-PL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Rok szkolny 2014/2015</a:t>
            </a:r>
          </a:p>
        </p:txBody>
      </p: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Ewaluacja zewnętrzna</a:t>
            </a:r>
            <a:endParaRPr lang="pl-PL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/>
              <a:t>t</a:t>
            </a:r>
            <a:r>
              <a:rPr lang="pl-PL" sz="2000" dirty="0" smtClean="0"/>
              <a:t>o zbieranie i analizowanie informacji na temat funkcjonowania szkoły w dwunastu obszarach wyznaczonych przez wymagania państwa, określonych w załączniku do rozporządzenia MEN             z dnia 10 maja 2013 r. zmieniającego rozporządzenie w sprawie nadzoru pedagogicznego (</a:t>
            </a:r>
            <a:r>
              <a:rPr lang="pl-PL" sz="2000" dirty="0" err="1" smtClean="0"/>
              <a:t>Dz.U</a:t>
            </a:r>
            <a:r>
              <a:rPr lang="pl-PL" sz="2000" dirty="0" smtClean="0"/>
              <a:t>. 2013 poz. 560)</a:t>
            </a:r>
          </a:p>
          <a:p>
            <a:pPr marL="0" indent="0" algn="just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Ewaluacja całościowa </a:t>
            </a:r>
            <a:r>
              <a:rPr lang="pl-PL" sz="2400" dirty="0" smtClean="0"/>
              <a:t>- dotyczy wszystkich wymagań państwa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 algn="just">
              <a:buNone/>
            </a:pP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Ewaluacja problemowa</a:t>
            </a: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 smtClean="0"/>
              <a:t>– dotyczy wybranego jednego </a:t>
            </a:r>
            <a:br>
              <a:rPr lang="pl-PL" sz="2400" dirty="0" smtClean="0"/>
            </a:br>
            <a:r>
              <a:rPr lang="pl-PL" sz="2400" dirty="0" smtClean="0"/>
              <a:t>lub kilku wymagań państwa – </a:t>
            </a:r>
            <a:r>
              <a:rPr lang="pl-PL" sz="2400" u="sng" dirty="0" smtClean="0"/>
              <a:t>była powadzona w 3 szkołach</a:t>
            </a:r>
            <a:endParaRPr lang="pl-PL" sz="2400" u="sng" dirty="0"/>
          </a:p>
        </p:txBody>
      </p:sp>
    </p:spTree>
    <p:extLst>
      <p:ext uri="{BB962C8B-B14F-4D97-AF65-F5344CB8AC3E}">
        <p14:creationId xmlns="" xmlns:p14="http://schemas.microsoft.com/office/powerpoint/2010/main" val="761638476"/>
      </p:ext>
    </p:extLst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Poziom spełniania wymagań</a:t>
            </a:r>
            <a:endParaRPr lang="pl-PL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700808"/>
            <a:ext cx="7560840" cy="4525963"/>
          </a:xfrm>
        </p:spPr>
        <p:txBody>
          <a:bodyPr/>
          <a:lstStyle/>
          <a:p>
            <a:r>
              <a:rPr lang="pl-PL" sz="4400" dirty="0" smtClean="0">
                <a:solidFill>
                  <a:srgbClr val="FF0000"/>
                </a:solidFill>
              </a:rPr>
              <a:t>A </a:t>
            </a:r>
            <a:r>
              <a:rPr lang="pl-PL" sz="4400" dirty="0" smtClean="0"/>
              <a:t>– bardzo wysoki</a:t>
            </a:r>
          </a:p>
          <a:p>
            <a:r>
              <a:rPr lang="pl-PL" sz="4400" dirty="0" smtClean="0">
                <a:solidFill>
                  <a:srgbClr val="FF0000"/>
                </a:solidFill>
              </a:rPr>
              <a:t>B </a:t>
            </a:r>
            <a:r>
              <a:rPr lang="pl-PL" sz="4400" dirty="0" smtClean="0"/>
              <a:t>– wysoki </a:t>
            </a:r>
          </a:p>
          <a:p>
            <a:r>
              <a:rPr lang="pl-PL" sz="4400" dirty="0" smtClean="0">
                <a:solidFill>
                  <a:srgbClr val="FF0000"/>
                </a:solidFill>
              </a:rPr>
              <a:t>C </a:t>
            </a:r>
            <a:r>
              <a:rPr lang="pl-PL" sz="4400" dirty="0" smtClean="0"/>
              <a:t>– średni  </a:t>
            </a:r>
          </a:p>
          <a:p>
            <a:r>
              <a:rPr lang="pl-PL" sz="4400" dirty="0" smtClean="0">
                <a:solidFill>
                  <a:srgbClr val="FF0000"/>
                </a:solidFill>
              </a:rPr>
              <a:t>D </a:t>
            </a:r>
            <a:r>
              <a:rPr lang="pl-PL" sz="4400" dirty="0" smtClean="0"/>
              <a:t>– podstawowy </a:t>
            </a:r>
          </a:p>
          <a:p>
            <a:r>
              <a:rPr lang="pl-PL" sz="4400" dirty="0" smtClean="0">
                <a:solidFill>
                  <a:srgbClr val="FF0000"/>
                </a:solidFill>
              </a:rPr>
              <a:t>E </a:t>
            </a:r>
            <a:r>
              <a:rPr lang="pl-PL" sz="4400" dirty="0" smtClean="0"/>
              <a:t>– niski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0608809"/>
      </p:ext>
    </p:extLst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Ewaluacja zewnętrzna problemowa</a:t>
            </a:r>
            <a:br>
              <a:rPr lang="pl-PL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400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Szkoła Podstawowa Specjalna – Marki </a:t>
            </a:r>
          </a:p>
          <a:p>
            <a:pPr marL="0" indent="0" algn="ctr">
              <a:buNone/>
            </a:pPr>
            <a:r>
              <a:rPr lang="pl-PL" sz="2000" dirty="0" smtClean="0"/>
              <a:t>(18.11.–21.11.2014 r.)</a:t>
            </a:r>
          </a:p>
          <a:p>
            <a:pPr marL="0" indent="0">
              <a:buNone/>
            </a:pPr>
            <a:endParaRPr lang="pl-PL" sz="2000" dirty="0" smtClean="0"/>
          </a:p>
          <a:p>
            <a:pPr lvl="1" algn="just"/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Uczniowie nabywają wiadomości i umiejętności określone </a:t>
            </a:r>
            <a:b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w podstawie programowej -  </a:t>
            </a:r>
            <a:r>
              <a:rPr lang="pl-PL" sz="2000" dirty="0" smtClean="0">
                <a:solidFill>
                  <a:srgbClr val="FF0000"/>
                </a:solidFill>
              </a:rPr>
              <a:t>poziom </a:t>
            </a:r>
            <a:r>
              <a:rPr lang="pl-PL" sz="2000" b="1" dirty="0" smtClean="0">
                <a:solidFill>
                  <a:srgbClr val="FF0000"/>
                </a:solidFill>
              </a:rPr>
              <a:t>B (wysoki)</a:t>
            </a:r>
            <a:r>
              <a:rPr lang="pl-PL" sz="2000" b="1" dirty="0"/>
              <a:t>	</a:t>
            </a:r>
            <a:endParaRPr lang="pl-PL" sz="2000" b="1" dirty="0" smtClean="0"/>
          </a:p>
          <a:p>
            <a:pPr lvl="1" algn="just"/>
            <a:endParaRPr lang="pl-PL" sz="2000" b="1" dirty="0" smtClean="0"/>
          </a:p>
          <a:p>
            <a:pPr lvl="1" algn="just"/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Szkoła wspomaga rozwój uczniów, uwzględniając ich indywidualną sytuację – </a:t>
            </a:r>
            <a:r>
              <a:rPr lang="pl-PL" sz="2000" dirty="0" smtClean="0">
                <a:solidFill>
                  <a:srgbClr val="FF0000"/>
                </a:solidFill>
              </a:rPr>
              <a:t>poziom </a:t>
            </a:r>
            <a:r>
              <a:rPr lang="pl-PL" sz="2000" b="1" dirty="0" smtClean="0">
                <a:solidFill>
                  <a:srgbClr val="FF0000"/>
                </a:solidFill>
              </a:rPr>
              <a:t>B (wysoki)</a:t>
            </a:r>
          </a:p>
          <a:p>
            <a:pPr lvl="1" algn="just"/>
            <a:endParaRPr lang="pl-PL" sz="2000" b="1" dirty="0" smtClean="0">
              <a:solidFill>
                <a:srgbClr val="FF0000"/>
              </a:solidFill>
            </a:endParaRPr>
          </a:p>
          <a:p>
            <a:pPr lvl="1" algn="just"/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Szkoła, organizując procesy edukacyjne, uwzględnia wnioski z analizy wyników sprawdzianu oraz innych badań zewnętrznych i wewnętrznych – </a:t>
            </a:r>
            <a:r>
              <a:rPr lang="pl-PL" sz="2000" dirty="0" smtClean="0">
                <a:solidFill>
                  <a:srgbClr val="FF0000"/>
                </a:solidFill>
              </a:rPr>
              <a:t>poziom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rgbClr val="FF0000"/>
                </a:solidFill>
              </a:rPr>
              <a:t>C (średni)</a:t>
            </a:r>
            <a:endParaRPr lang="pl-PL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="" xmlns:p14="http://schemas.microsoft.com/office/powerpoint/2010/main" val="1627683259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08912" cy="1143000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 smtClean="0"/>
              <a:t>Ilość uczniów i liczba </a:t>
            </a:r>
            <a:r>
              <a:rPr lang="pl-PL" sz="2400" b="1" smtClean="0"/>
              <a:t>oddziałów </a:t>
            </a:r>
            <a:br>
              <a:rPr lang="pl-PL" sz="2400" b="1" smtClean="0"/>
            </a:br>
            <a:r>
              <a:rPr lang="pl-PL" sz="2400" smtClean="0"/>
              <a:t>w </a:t>
            </a:r>
            <a:r>
              <a:rPr lang="pl-PL" sz="2400" b="1" dirty="0" smtClean="0"/>
              <a:t>poszczególnych typach szkół</a:t>
            </a:r>
            <a:endParaRPr lang="pl-PL" sz="24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395536" y="1484784"/>
          <a:ext cx="8424936" cy="2700970"/>
        </p:xfrm>
        <a:graphic>
          <a:graphicData uri="http://schemas.openxmlformats.org/drawingml/2006/table">
            <a:tbl>
              <a:tblPr/>
              <a:tblGrid>
                <a:gridCol w="1801904"/>
                <a:gridCol w="453915"/>
                <a:gridCol w="464231"/>
                <a:gridCol w="453915"/>
                <a:gridCol w="474548"/>
                <a:gridCol w="422966"/>
                <a:gridCol w="464231"/>
                <a:gridCol w="474548"/>
                <a:gridCol w="422966"/>
                <a:gridCol w="422966"/>
                <a:gridCol w="412649"/>
                <a:gridCol w="464231"/>
                <a:gridCol w="443599"/>
                <a:gridCol w="433283"/>
                <a:gridCol w="381701"/>
                <a:gridCol w="433283"/>
              </a:tblGrid>
              <a:tr h="4571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SZKOŁY</a:t>
                      </a: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ODDZIAŁY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L. UCZNIÓW NA ODDZIAŁ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2014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IX 2014</a:t>
                      </a:r>
                      <a:endParaRPr lang="pl-PL" sz="1200" b="1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IX 2014</a:t>
                      </a:r>
                      <a:endParaRPr lang="pl-PL" sz="1200" b="1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Radzyminie (ZSO)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378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357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237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9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27,1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26,3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Urlach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182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178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162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7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23,1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47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ZS w Zielonce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189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70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25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ZS w Tłuszczu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70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</a:t>
                      </a:r>
                      <a:endParaRPr lang="pl-PL" sz="14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29,3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30,3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28,3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23,3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Wnioski z ewaluacji problemowej </a:t>
            </a:r>
            <a:br>
              <a:rPr lang="pl-PL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Szkole Podstawowej Specjalnej w Markach</a:t>
            </a:r>
            <a:endParaRPr lang="pl-PL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464496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pl-PL" sz="1600" dirty="0" smtClean="0"/>
              <a:t>Nauczyciele prowadzą diagnozę wiedzy i umiejętności uczniów, na podstawie których prowadzą indywidualizację pracy, zajęć i form dostosowanych do potrzeb ucznia.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1600" dirty="0" smtClean="0"/>
          </a:p>
          <a:p>
            <a:pPr marL="457200" indent="-457200" algn="just">
              <a:buAutoNum type="arabicPeriod"/>
            </a:pPr>
            <a:r>
              <a:rPr lang="pl-PL" sz="1600" dirty="0" smtClean="0"/>
              <a:t>Indywidualne podejście do ucznia gwarantem adekwatnego wsparcia ucznia.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1600" dirty="0" smtClean="0"/>
          </a:p>
          <a:p>
            <a:pPr marL="457200" indent="-457200" algn="just">
              <a:buAutoNum type="arabicPeriod"/>
            </a:pPr>
            <a:r>
              <a:rPr lang="pl-PL" sz="1600" dirty="0" smtClean="0"/>
              <a:t>Szkoła jest miejscem przyjaznym i bezpiecznym pod względem fizycznym           i psychicznym.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1600" dirty="0" smtClean="0"/>
          </a:p>
          <a:p>
            <a:pPr marL="457200" indent="-457200" algn="just">
              <a:buAutoNum type="arabicPeriod"/>
            </a:pPr>
            <a:r>
              <a:rPr lang="pl-PL" sz="1600" dirty="0" smtClean="0"/>
              <a:t>Diagnoza, monitoring oraz analiza wyników stanowią podstawę do modyfikacji procesów edukacyjnych.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1600" dirty="0" smtClean="0"/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l-PL" sz="1600" dirty="0" smtClean="0">
                <a:solidFill>
                  <a:srgbClr val="C00000"/>
                </a:solidFill>
              </a:rPr>
              <a:t>W szkole wykorzystuje się wyniki ewaluacji wewnętrznych do planowania procesów dydaktycznego i wychowawczego,  natomiast wyniki ewaluacji zewnętrznej wykorzystuje się w niewielkim zakresie.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1600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l-PL" sz="1600" dirty="0" smtClean="0"/>
              <a:t>Nauczyciele rozpoznają potrzeby uczniów i podejmują różnorodne działanie wspierające ich rozwój.</a:t>
            </a:r>
            <a:endParaRPr lang="pl-PL" sz="1600" dirty="0"/>
          </a:p>
        </p:txBody>
      </p:sp>
    </p:spTree>
    <p:extLst>
      <p:ext uri="{BB962C8B-B14F-4D97-AF65-F5344CB8AC3E}">
        <p14:creationId xmlns="" xmlns:p14="http://schemas.microsoft.com/office/powerpoint/2010/main" val="4035394860"/>
      </p:ext>
    </p:extLst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Ewaluacja zewnętrzna problemowa</a:t>
            </a:r>
            <a:br>
              <a:rPr lang="pl-PL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46795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sz="3200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Gimnazjum Specjalne – Marki </a:t>
            </a:r>
          </a:p>
          <a:p>
            <a:pPr marL="0" indent="0" algn="ctr">
              <a:buNone/>
            </a:pPr>
            <a:r>
              <a:rPr lang="pl-PL" sz="2800" dirty="0" smtClean="0"/>
              <a:t>(18.11. – 21.11.2014 r.)</a:t>
            </a:r>
          </a:p>
          <a:p>
            <a:pPr marL="0" indent="0" algn="ctr">
              <a:buNone/>
            </a:pPr>
            <a:endParaRPr lang="pl-PL" sz="2800" dirty="0" smtClean="0"/>
          </a:p>
          <a:p>
            <a:pPr lvl="1" algn="just"/>
            <a:r>
              <a:rPr lang="pl-PL" sz="2600" dirty="0" smtClean="0">
                <a:solidFill>
                  <a:schemeClr val="accent1">
                    <a:lumMod val="75000"/>
                  </a:schemeClr>
                </a:solidFill>
              </a:rPr>
              <a:t>Uczniowie nabywają wiadomości i umiejętności określone w podstawie programowej -  </a:t>
            </a:r>
            <a:r>
              <a:rPr lang="pl-PL" sz="2600" dirty="0" smtClean="0">
                <a:solidFill>
                  <a:srgbClr val="FF0000"/>
                </a:solidFill>
              </a:rPr>
              <a:t>poziom </a:t>
            </a:r>
            <a:r>
              <a:rPr lang="pl-PL" sz="2600" b="1" dirty="0" smtClean="0">
                <a:solidFill>
                  <a:srgbClr val="FF0000"/>
                </a:solidFill>
              </a:rPr>
              <a:t>C (średni)</a:t>
            </a:r>
            <a:r>
              <a:rPr lang="pl-PL" sz="2600" b="1" dirty="0"/>
              <a:t>	</a:t>
            </a:r>
            <a:endParaRPr lang="pl-PL" sz="2600" b="1" dirty="0" smtClean="0"/>
          </a:p>
          <a:p>
            <a:pPr lvl="1" algn="just"/>
            <a:endParaRPr lang="pl-PL" sz="2600" b="1" dirty="0" smtClean="0"/>
          </a:p>
          <a:p>
            <a:pPr lvl="1" algn="just"/>
            <a:r>
              <a:rPr lang="pl-PL" sz="2600" dirty="0" smtClean="0">
                <a:solidFill>
                  <a:schemeClr val="accent1">
                    <a:lumMod val="75000"/>
                  </a:schemeClr>
                </a:solidFill>
              </a:rPr>
              <a:t>Szkoła wspomaga rozwój uczniów, uwzględniając ich indywidualną sytuację – </a:t>
            </a:r>
            <a:r>
              <a:rPr lang="pl-PL" sz="2600" dirty="0" smtClean="0">
                <a:solidFill>
                  <a:srgbClr val="FF0000"/>
                </a:solidFill>
              </a:rPr>
              <a:t>poziom </a:t>
            </a:r>
            <a:r>
              <a:rPr lang="pl-PL" sz="2600" b="1" dirty="0" smtClean="0">
                <a:solidFill>
                  <a:srgbClr val="FF0000"/>
                </a:solidFill>
              </a:rPr>
              <a:t>B (wysoki)</a:t>
            </a:r>
          </a:p>
          <a:p>
            <a:pPr lvl="1" algn="just"/>
            <a:endParaRPr lang="pl-PL" sz="2600" b="1" dirty="0" smtClean="0">
              <a:solidFill>
                <a:srgbClr val="FF0000"/>
              </a:solidFill>
            </a:endParaRPr>
          </a:p>
          <a:p>
            <a:pPr lvl="1" algn="just"/>
            <a:r>
              <a:rPr lang="pl-PL" sz="2600" dirty="0" smtClean="0">
                <a:solidFill>
                  <a:schemeClr val="accent1">
                    <a:lumMod val="75000"/>
                  </a:schemeClr>
                </a:solidFill>
              </a:rPr>
              <a:t>Szkoła, organizując procesy edukacyjne, uwzględnia wnioski z analizy wyników sprawdzianu oraz innych badań zewnętrznych i wewnętrznych – </a:t>
            </a:r>
            <a:r>
              <a:rPr lang="pl-PL" sz="2600" dirty="0" smtClean="0">
                <a:solidFill>
                  <a:srgbClr val="FF0000"/>
                </a:solidFill>
              </a:rPr>
              <a:t>poziom </a:t>
            </a:r>
            <a:r>
              <a:rPr lang="pl-PL" sz="2600" b="1" dirty="0" smtClean="0">
                <a:solidFill>
                  <a:srgbClr val="FF0000"/>
                </a:solidFill>
              </a:rPr>
              <a:t>C</a:t>
            </a:r>
            <a:r>
              <a:rPr lang="pl-PL" sz="2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600" b="1" dirty="0" smtClean="0">
                <a:solidFill>
                  <a:srgbClr val="FF0000"/>
                </a:solidFill>
              </a:rPr>
              <a:t>(średni)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4401861"/>
      </p:ext>
    </p:extLst>
  </p:cSld>
  <p:clrMapOvr>
    <a:masterClrMapping/>
  </p:clrMapOvr>
  <p:transition spd="med"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Wnioski z ewaluacji problemowej </a:t>
            </a:r>
            <a:br>
              <a:rPr lang="pl-PL" sz="3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Gimnazjum Specjalnym w Markach</a:t>
            </a:r>
            <a:endParaRPr lang="pl-PL" sz="3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eriod"/>
            </a:pPr>
            <a:r>
              <a:rPr lang="pl-PL" sz="2400" dirty="0" smtClean="0"/>
              <a:t>Nauczyciele prowadzą diagnozę wiedzy i umiejętności uczniów, na podstawie których prowadzą indywidualizację pracy, zajęć i form dostosowanych do potrzeb ucznia.</a:t>
            </a:r>
          </a:p>
          <a:p>
            <a:pPr marL="457200" indent="-457200" algn="just">
              <a:buAutoNum type="arabicPeriod"/>
            </a:pPr>
            <a:endParaRPr lang="pl-PL" sz="2400" dirty="0" smtClean="0"/>
          </a:p>
          <a:p>
            <a:pPr marL="457200" indent="-457200" algn="just">
              <a:buAutoNum type="arabicPeriod"/>
            </a:pPr>
            <a:r>
              <a:rPr lang="pl-PL" sz="2400" dirty="0" smtClean="0"/>
              <a:t>Prowadzony jest monitoring i analiza osiągnięć każdego ucznia, a wnioski są wykorzystywane przez nauczycieli w pracy.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2400" dirty="0" smtClean="0"/>
          </a:p>
          <a:p>
            <a:pPr marL="457200" indent="-457200" algn="just">
              <a:buAutoNum type="arabicPeriod"/>
            </a:pPr>
            <a:r>
              <a:rPr lang="pl-PL" sz="2400" dirty="0" smtClean="0"/>
              <a:t>Szkoła jest miejscem przyjaznym i bezpiecznym pod względem fizycznym i psychicznym.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2400" dirty="0" smtClean="0"/>
          </a:p>
          <a:p>
            <a:pPr marL="457200" indent="-457200" algn="just">
              <a:buAutoNum type="arabicPeriod"/>
            </a:pPr>
            <a:r>
              <a:rPr lang="pl-PL" sz="2400" dirty="0" smtClean="0"/>
              <a:t>Szeroka oferta działań wspierających indywidualny rozwój jest oparta o diagnozę psychofizyczne uczniów.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2400" dirty="0" smtClean="0"/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l-PL" sz="2400" dirty="0" smtClean="0">
                <a:solidFill>
                  <a:srgbClr val="C00000"/>
                </a:solidFill>
              </a:rPr>
              <a:t>W szkole wykorzystuje się wyniki ewaluacji wewnętrznych do planowania procesów dydaktycznego i wychowawczego,  natomiast wyniki ewaluacji zewnętrznej wykorzystuje się w niewielkim zakresie.</a:t>
            </a:r>
          </a:p>
          <a:p>
            <a:pPr marL="0" indent="0" algn="just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742392432"/>
      </p:ext>
    </p:extLst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Ewaluacja zewnętrzna problemowa</a:t>
            </a:r>
            <a:br>
              <a:rPr lang="pl-PL" sz="3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3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sz="3200" u="sng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3200" u="sng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Liceum Ogólnokształcące w Urlach </a:t>
            </a:r>
          </a:p>
          <a:p>
            <a:pPr marL="0" indent="0" algn="ctr">
              <a:buNone/>
            </a:pPr>
            <a:r>
              <a:rPr lang="pl-PL" sz="2600" dirty="0" smtClean="0"/>
              <a:t>(08.04–30.04.2015r.)</a:t>
            </a:r>
          </a:p>
          <a:p>
            <a:pPr marL="0" indent="0">
              <a:buNone/>
            </a:pPr>
            <a:endParaRPr lang="pl-PL" sz="3200" dirty="0" smtClean="0"/>
          </a:p>
          <a:p>
            <a:pPr lvl="1" algn="just"/>
            <a:r>
              <a:rPr lang="pl-PL" sz="2600" dirty="0" smtClean="0">
                <a:solidFill>
                  <a:schemeClr val="accent1">
                    <a:lumMod val="75000"/>
                  </a:schemeClr>
                </a:solidFill>
              </a:rPr>
              <a:t>Nauczyciele współpracują w planowaniu                i realizowaniu procesów edukacyjnych -  </a:t>
            </a:r>
            <a:r>
              <a:rPr lang="pl-PL" sz="2600" dirty="0" smtClean="0">
                <a:solidFill>
                  <a:srgbClr val="FF0000"/>
                </a:solidFill>
              </a:rPr>
              <a:t>poziom </a:t>
            </a:r>
            <a:r>
              <a:rPr lang="pl-PL" sz="2600" b="1" dirty="0" smtClean="0">
                <a:solidFill>
                  <a:srgbClr val="FF0000"/>
                </a:solidFill>
              </a:rPr>
              <a:t>B (wysoki)</a:t>
            </a:r>
            <a:r>
              <a:rPr lang="pl-PL" sz="2600" b="1" dirty="0"/>
              <a:t>	</a:t>
            </a:r>
            <a:endParaRPr lang="pl-PL" sz="2600" b="1" dirty="0" smtClean="0"/>
          </a:p>
          <a:p>
            <a:pPr lvl="1" algn="just"/>
            <a:endParaRPr lang="pl-PL" sz="2600" b="1" dirty="0" smtClean="0"/>
          </a:p>
          <a:p>
            <a:pPr lvl="1" algn="just"/>
            <a:r>
              <a:rPr lang="pl-PL" sz="2600" dirty="0" smtClean="0">
                <a:solidFill>
                  <a:schemeClr val="accent1">
                    <a:lumMod val="75000"/>
                  </a:schemeClr>
                </a:solidFill>
              </a:rPr>
              <a:t>Rodzice są partnerami szkoły - </a:t>
            </a:r>
            <a:r>
              <a:rPr lang="pl-PL" sz="2600" dirty="0" smtClean="0">
                <a:solidFill>
                  <a:srgbClr val="FF0000"/>
                </a:solidFill>
              </a:rPr>
              <a:t>poziom </a:t>
            </a:r>
            <a:r>
              <a:rPr lang="pl-PL" sz="2600" b="1" dirty="0" smtClean="0">
                <a:solidFill>
                  <a:srgbClr val="FF0000"/>
                </a:solidFill>
              </a:rPr>
              <a:t>B (wysoki)</a:t>
            </a:r>
          </a:p>
        </p:txBody>
      </p:sp>
    </p:spTree>
    <p:extLst>
      <p:ext uri="{BB962C8B-B14F-4D97-AF65-F5344CB8AC3E}">
        <p14:creationId xmlns="" xmlns:p14="http://schemas.microsoft.com/office/powerpoint/2010/main" val="2008365003"/>
      </p:ext>
    </p:extLst>
  </p:cSld>
  <p:clrMapOvr>
    <a:masterClrMapping/>
  </p:clrMapOvr>
  <p:transition spd="med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Wnioski z ewaluacji problemowej </a:t>
            </a:r>
            <a:br>
              <a:rPr lang="pl-PL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Liceum Ogólnokształcącym w Urlach</a:t>
            </a:r>
            <a:endParaRPr lang="pl-PL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 algn="just">
              <a:buAutoNum type="arabicPeriod"/>
            </a:pPr>
            <a:r>
              <a:rPr lang="pl-PL" sz="2400" dirty="0" smtClean="0"/>
              <a:t>Rodzice korzystają z możliwości zgłaszania inicjatyw na rzecz rozwoju uczniów.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2400" dirty="0" smtClean="0"/>
          </a:p>
          <a:p>
            <a:pPr marL="457200" indent="-457200" algn="just">
              <a:buAutoNum type="arabicPeriod"/>
            </a:pPr>
            <a:r>
              <a:rPr lang="pl-PL" sz="2400" dirty="0" smtClean="0"/>
              <a:t>Rodzice współdecydują o kierunkach proponowanych zmian, doceniają zaangażowanie nauczycieli w udzielanie im profesjonalnego wsparcia.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2400" dirty="0" smtClean="0"/>
          </a:p>
          <a:p>
            <a:pPr marL="457200" indent="-457200" algn="just">
              <a:buAutoNum type="arabicPeriod"/>
            </a:pPr>
            <a:r>
              <a:rPr lang="pl-PL" sz="2400" dirty="0" smtClean="0"/>
              <a:t>Klasowe zespoły nauczycieli wspierają się w rozwiązywaniu problemów dydaktycznych i wychowawczych.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2400" dirty="0" smtClean="0"/>
          </a:p>
          <a:p>
            <a:pPr marL="457200" indent="-457200" algn="just">
              <a:buAutoNum type="arabicPeriod"/>
            </a:pPr>
            <a:r>
              <a:rPr lang="pl-PL" sz="2400" dirty="0" smtClean="0"/>
              <a:t>Organizacja pracy nauczycieli sprzyja wprowadzaniu zmian w procesach edukacyjnych.</a:t>
            </a:r>
          </a:p>
          <a:p>
            <a:pPr marL="457200" indent="-457200" algn="just">
              <a:buFont typeface="+mj-lt"/>
              <a:buAutoNum type="arabicPeriod"/>
            </a:pPr>
            <a:endParaRPr lang="pl-PL" sz="2400" dirty="0" smtClean="0"/>
          </a:p>
          <a:p>
            <a:pPr marL="457200" indent="-457200" algn="just">
              <a:buAutoNum type="arabicPeriod"/>
            </a:pPr>
            <a:r>
              <a:rPr lang="pl-PL" sz="2400" dirty="0" smtClean="0"/>
              <a:t>Planowana jest ewaluacja pracy własnej nauczycieli, do której wykorzystywana jest wiedza i doświadczenie innych pracowników pedagogicznych.</a:t>
            </a:r>
          </a:p>
          <a:p>
            <a:pPr marL="457200" indent="-457200" algn="just">
              <a:buAutoNum type="arabicPeriod"/>
            </a:pPr>
            <a:endParaRPr lang="pl-PL" sz="2400" dirty="0"/>
          </a:p>
        </p:txBody>
      </p:sp>
    </p:spTree>
    <p:extLst>
      <p:ext uri="{BB962C8B-B14F-4D97-AF65-F5344CB8AC3E}">
        <p14:creationId xmlns="" xmlns:p14="http://schemas.microsoft.com/office/powerpoint/2010/main" val="1262483524"/>
      </p:ext>
    </p:extLst>
  </p:cSld>
  <p:clrMapOvr>
    <a:masterClrMapping/>
  </p:clrMapOvr>
  <p:transition spd="med"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pl-PL" sz="2800" dirty="0" smtClean="0"/>
              <a:t>Wysokość subwencji oświatowej i wydatków bieżących w roku 2014 (w zł)</a:t>
            </a: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Wykres 6"/>
          <p:cNvGraphicFramePr/>
          <p:nvPr/>
        </p:nvGraphicFramePr>
        <p:xfrm>
          <a:off x="-57150" y="1052736"/>
          <a:ext cx="92583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5148064" y="6237312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wydatki</a:t>
            </a:r>
            <a:endParaRPr lang="pl-PL" sz="12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Wykres 2"/>
          <p:cNvGraphicFramePr/>
          <p:nvPr/>
        </p:nvGraphicFramePr>
        <p:xfrm>
          <a:off x="251520" y="404664"/>
          <a:ext cx="8892480" cy="6048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0"/>
          <a:ext cx="8229600" cy="6007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8640"/>
          <a:ext cx="8229600" cy="5818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604448" cy="720080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 smtClean="0"/>
              <a:t>Ilość uczniów i liczba oddziałów </a:t>
            </a:r>
            <a:br>
              <a:rPr lang="pl-PL" sz="2000" b="1" dirty="0" smtClean="0"/>
            </a:br>
            <a:r>
              <a:rPr lang="pl-PL" sz="2000" b="1" dirty="0" smtClean="0"/>
              <a:t>w poszczególnych typach </a:t>
            </a:r>
            <a:r>
              <a:rPr lang="pl-PL" sz="2000" dirty="0" err="1" smtClean="0"/>
              <a:t>szkół_</a:t>
            </a:r>
            <a:r>
              <a:rPr lang="pl-PL" sz="2000" b="1" dirty="0" err="1" smtClean="0"/>
              <a:t>c.d</a:t>
            </a:r>
            <a:r>
              <a:rPr lang="pl-PL" sz="2000" b="1" dirty="0" smtClean="0"/>
              <a:t>.</a:t>
            </a:r>
            <a:endParaRPr lang="pl-PL" sz="20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51520" y="620688"/>
          <a:ext cx="8280923" cy="775580"/>
        </p:xfrm>
        <a:graphic>
          <a:graphicData uri="http://schemas.openxmlformats.org/drawingml/2006/table">
            <a:tbl>
              <a:tblPr/>
              <a:tblGrid>
                <a:gridCol w="1771102"/>
                <a:gridCol w="446156"/>
                <a:gridCol w="456296"/>
                <a:gridCol w="446156"/>
                <a:gridCol w="466436"/>
                <a:gridCol w="415736"/>
                <a:gridCol w="456296"/>
                <a:gridCol w="466436"/>
                <a:gridCol w="415736"/>
                <a:gridCol w="415736"/>
                <a:gridCol w="405595"/>
                <a:gridCol w="456296"/>
                <a:gridCol w="436016"/>
                <a:gridCol w="425877"/>
                <a:gridCol w="375176"/>
                <a:gridCol w="425877"/>
              </a:tblGrid>
              <a:tr h="4023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SZKOŁYIX 2014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UCZNIOWIE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ODDZIAŁY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L. UCZNIÓW NA ODDZIAŁ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768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IX 2014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IX 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IX 2014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pl-PL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251520" y="1412776"/>
          <a:ext cx="8280921" cy="2323844"/>
        </p:xfrm>
        <a:graphic>
          <a:graphicData uri="http://schemas.openxmlformats.org/drawingml/2006/table">
            <a:tbl>
              <a:tblPr/>
              <a:tblGrid>
                <a:gridCol w="1760326"/>
                <a:gridCol w="399914"/>
                <a:gridCol w="500405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263314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 w ZS w Zielonce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320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397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408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405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470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20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38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 w ZS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zcionka tekstu podstawowego"/>
                        </a:rPr>
                        <a:t>19,0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2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 w ZS w Tłuszczu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131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125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31,3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2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TE w ZSE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170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149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157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162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TH w ZSE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136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131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6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2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TAK w ZSTZ w Radzyminie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105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79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4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TZ w ZSTZ w Radzyminie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295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11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27,4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251520" y="3789040"/>
          <a:ext cx="8280921" cy="720080"/>
        </p:xfrm>
        <a:graphic>
          <a:graphicData uri="http://schemas.openxmlformats.org/drawingml/2006/table">
            <a:tbl>
              <a:tblPr/>
              <a:tblGrid>
                <a:gridCol w="1760326"/>
                <a:gridCol w="443441"/>
                <a:gridCol w="456878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ZSZ w ZS w Wołominie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199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192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9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23,4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21,3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ZSZ w ZS w Tłuszczu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220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186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158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7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31,4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28,4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 smtClean="0"/>
                        <a:t>22,6</a:t>
                      </a:r>
                      <a:endParaRPr lang="pl-PL" sz="1200" dirty="0"/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251520" y="5085184"/>
          <a:ext cx="8280921" cy="1063362"/>
        </p:xfrm>
        <a:graphic>
          <a:graphicData uri="http://schemas.openxmlformats.org/drawingml/2006/table">
            <a:tbl>
              <a:tblPr/>
              <a:tblGrid>
                <a:gridCol w="1760326"/>
                <a:gridCol w="443441"/>
                <a:gridCol w="456878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LO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878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839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697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616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539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26,2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25,8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24,5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T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1153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1233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1253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1242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1323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47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50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51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24,4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Lucida Sans Unicode"/>
                        </a:rPr>
                        <a:t>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ZSZ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420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414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391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385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14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16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29,3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25,7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24,7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24,1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Lucida Sans Unicode"/>
                        </a:rPr>
                        <a:t>21,9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 G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42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21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ogółem</a:t>
                      </a: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2486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2254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251520" y="4581128"/>
          <a:ext cx="8280921" cy="288032"/>
        </p:xfrm>
        <a:graphic>
          <a:graphicData uri="http://schemas.openxmlformats.org/drawingml/2006/table">
            <a:tbl>
              <a:tblPr/>
              <a:tblGrid>
                <a:gridCol w="1760326"/>
                <a:gridCol w="443441"/>
                <a:gridCol w="456878"/>
                <a:gridCol w="443441"/>
                <a:gridCol w="470316"/>
                <a:gridCol w="416566"/>
                <a:gridCol w="456878"/>
                <a:gridCol w="470316"/>
                <a:gridCol w="416566"/>
                <a:gridCol w="416566"/>
                <a:gridCol w="403127"/>
                <a:gridCol w="456878"/>
                <a:gridCol w="433363"/>
                <a:gridCol w="430003"/>
                <a:gridCol w="376253"/>
                <a:gridCol w="430003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G w ZSO w Radzyminie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42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7422" marR="7422" marT="74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latin typeface="Lucida Sans Unicode"/>
                        </a:rPr>
                        <a:t>21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latin typeface="Lucida Sans Unicode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Liczba uczniów w powiatowych szkołach </a:t>
            </a:r>
            <a:r>
              <a:rPr lang="pl-PL" sz="2400" dirty="0" err="1" smtClean="0"/>
              <a:t>ponadgimnazjalnych</a:t>
            </a:r>
            <a:r>
              <a:rPr lang="pl-PL" sz="2400" dirty="0" smtClean="0"/>
              <a:t> - ogółem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179512" y="1052736"/>
          <a:ext cx="8784976" cy="4954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6"/>
          <p:cNvSpPr txBox="1">
            <a:spLocks noGrp="1"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50530AAE-8587-4475-8CFC-A7F356A99160}" type="slidenum">
              <a:rPr lang="pl-PL" altLang="pl-PL" sz="1400">
                <a:solidFill>
                  <a:srgbClr val="000000"/>
                </a:solidFill>
              </a:rPr>
              <a:pPr algn="r" eaLnBrk="1" hangingPunct="1"/>
              <a:t>6</a:t>
            </a:fld>
            <a:endParaRPr lang="pl-PL" altLang="pl-PL" sz="1400">
              <a:solidFill>
                <a:srgbClr val="000000"/>
              </a:solidFill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07375" cy="838200"/>
          </a:xfrm>
        </p:spPr>
        <p:txBody>
          <a:bodyPr/>
          <a:lstStyle/>
          <a:p>
            <a:pPr eaLnBrk="1" hangingPunct="1"/>
            <a:r>
              <a:rPr lang="pl-PL" altLang="pl-PL" sz="2000" b="1" smtClean="0">
                <a:solidFill>
                  <a:srgbClr val="002060"/>
                </a:solidFill>
              </a:rPr>
              <a:t>Zwiększenie zainteresowania szkolnictwem zawodowym</a:t>
            </a:r>
          </a:p>
        </p:txBody>
      </p:sp>
      <p:sp>
        <p:nvSpPr>
          <p:cNvPr id="1300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125538"/>
            <a:ext cx="8640762" cy="4724400"/>
          </a:xfrm>
        </p:spPr>
        <p:txBody>
          <a:bodyPr/>
          <a:lstStyle/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marL="457200" lvl="1" indent="0" algn="just" eaLnBrk="1" hangingPunct="1">
              <a:buClr>
                <a:srgbClr val="616365"/>
              </a:buClr>
              <a:buSzPct val="150000"/>
              <a:buFontTx/>
              <a:buNone/>
              <a:defRPr/>
            </a:pPr>
            <a:endParaRPr lang="pl-PL" altLang="pl-PL" sz="800" dirty="0" smtClean="0"/>
          </a:p>
          <a:p>
            <a:pPr lvl="1" algn="just" eaLnBrk="1" hangingPunct="1">
              <a:buClr>
                <a:srgbClr val="616365"/>
              </a:buClr>
              <a:buFont typeface="Wingdings" pitchFamily="2" charset="2"/>
              <a:buNone/>
              <a:defRPr/>
            </a:pPr>
            <a:endParaRPr lang="pl-PL" altLang="pl-PL" sz="1200" dirty="0" smtClean="0"/>
          </a:p>
        </p:txBody>
      </p:sp>
      <p:sp>
        <p:nvSpPr>
          <p:cNvPr id="94213" name="Tytuł 1"/>
          <p:cNvSpPr txBox="1">
            <a:spLocks/>
          </p:cNvSpPr>
          <p:nvPr/>
        </p:nvSpPr>
        <p:spPr bwMode="auto">
          <a:xfrm>
            <a:off x="-11113" y="-7938"/>
            <a:ext cx="9144001" cy="106997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2400" b="1" dirty="0">
                <a:latin typeface="Arial" charset="0"/>
                <a:cs typeface="Arial" charset="0"/>
              </a:rPr>
              <a:t>Spadek liczby uczniów spowodowany </a:t>
            </a:r>
            <a:endParaRPr lang="pl-PL" altLang="pl-PL" sz="2400" b="1" dirty="0" smtClean="0">
              <a:latin typeface="Arial" charset="0"/>
              <a:cs typeface="Arial" charset="0"/>
            </a:endParaRPr>
          </a:p>
          <a:p>
            <a:pPr algn="ctr"/>
            <a:r>
              <a:rPr lang="pl-PL" altLang="pl-PL" sz="2400" b="1" dirty="0" smtClean="0">
                <a:latin typeface="Arial" charset="0"/>
                <a:cs typeface="Arial" charset="0"/>
              </a:rPr>
              <a:t>niżem demograficznym w Polsce</a:t>
            </a:r>
            <a:endParaRPr lang="pl-PL" altLang="pl-PL" sz="2400" b="1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50825" y="1340769"/>
          <a:ext cx="8642353" cy="3960438"/>
        </p:xfrm>
        <a:graphic>
          <a:graphicData uri="http://schemas.openxmlformats.org/drawingml/2006/table">
            <a:tbl>
              <a:tblPr firstRow="1" firstCol="1" bandRow="1"/>
              <a:tblGrid>
                <a:gridCol w="1217281"/>
                <a:gridCol w="825008"/>
                <a:gridCol w="825008"/>
                <a:gridCol w="825008"/>
                <a:gridCol w="825008"/>
                <a:gridCol w="825008"/>
                <a:gridCol w="825008"/>
                <a:gridCol w="825008"/>
                <a:gridCol w="825008"/>
                <a:gridCol w="825008"/>
              </a:tblGrid>
              <a:tr h="7049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Rok szkolny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2006/2007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2007/2008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2008/2009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2009/2010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2010/2011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2011/2012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2012/2013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2013/2014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2014/2015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4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6621" marR="6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Liczba uczniów w klasach I (w tys.)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049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251,273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236,691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223,761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218,510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211,352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195,375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187,65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176,491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171,82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Szkoły zawodowe </a:t>
                      </a: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(zasadnicze </a:t>
                      </a:r>
                      <a:b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pl-PL" sz="12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 technika)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268,148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280,436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269,597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253,583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240,753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229,639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225,661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220,776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207,083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Ogółem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564,371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543,151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509,325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485,060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461,813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431,985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413,311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397,267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378,903</a:t>
                      </a:r>
                    </a:p>
                  </a:txBody>
                  <a:tcPr marL="66621" marR="666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332656"/>
          <a:ext cx="896448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88640"/>
          <a:ext cx="914400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Wykres 2"/>
          <p:cNvGraphicFramePr/>
          <p:nvPr/>
        </p:nvGraphicFramePr>
        <p:xfrm>
          <a:off x="0" y="260649"/>
          <a:ext cx="9086850" cy="5797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 idx="4294967295"/>
          </p:nvPr>
        </p:nvSpPr>
        <p:spPr>
          <a:xfrm>
            <a:off x="467544" y="188640"/>
            <a:ext cx="8280400" cy="114300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Zatrudnienie w powiatowych szkołach </a:t>
            </a:r>
            <a:r>
              <a:rPr lang="pl-PL" sz="2400" dirty="0" err="1" smtClean="0"/>
              <a:t>ponadgimnazjalnych</a:t>
            </a:r>
            <a:endParaRPr lang="pl-PL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79511" y="1340768"/>
          <a:ext cx="8784977" cy="4536503"/>
        </p:xfrm>
        <a:graphic>
          <a:graphicData uri="http://schemas.openxmlformats.org/drawingml/2006/table">
            <a:tbl>
              <a:tblPr/>
              <a:tblGrid>
                <a:gridCol w="1416512"/>
                <a:gridCol w="594545"/>
                <a:gridCol w="516573"/>
                <a:gridCol w="506825"/>
                <a:gridCol w="506825"/>
                <a:gridCol w="545812"/>
                <a:gridCol w="497079"/>
                <a:gridCol w="448345"/>
                <a:gridCol w="458093"/>
                <a:gridCol w="458093"/>
                <a:gridCol w="467839"/>
                <a:gridCol w="487333"/>
                <a:gridCol w="438600"/>
                <a:gridCol w="467839"/>
                <a:gridCol w="467839"/>
                <a:gridCol w="506825"/>
              </a:tblGrid>
              <a:tr h="382771">
                <a:tc rowSpan="2"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 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NAUCZYCIELI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ADMINISTRACJI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ETATY OBSŁUGI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277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2013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/>
                        <a:t>2014</a:t>
                      </a:r>
                      <a:endParaRPr lang="pl-PL" sz="1200" b="1" dirty="0"/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1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w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Radzyminie (ZSO)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zcionka tekstu podstawowego"/>
                      </a:endParaRP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29,22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29,51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25,91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23,36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22,69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4,00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46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LO w Urlach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15,36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16,17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15,13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17,36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16,19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1,25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w Zielonce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50,59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52,23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48,49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43,46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50,97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9,75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w Wołominie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27,44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23,71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18,99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18,10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18,34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 w Tłuszczu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32,55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31,52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30,30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27,88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27,26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5,50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9,00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6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ZSE w Wołominie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40,99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40,46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40,34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38,42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30,76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5,00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7,00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3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ZSTZ w Radzyminie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39,32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41,70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40,62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41,83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39,31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4,50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12,00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latin typeface="Calibri" pitchFamily="34" charset="0"/>
                        </a:rPr>
                        <a:t>10,50</a:t>
                      </a:r>
                      <a:endParaRPr lang="pl-PL" sz="1200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550"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zcionka tekstu podstawowego"/>
                        </a:rPr>
                        <a:t>RAZEM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235,47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235,30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219,78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210,41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205.52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27,25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26,75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68,25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71,50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60,75</a:t>
                      </a: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smtClean="0">
                          <a:latin typeface="Calibri" pitchFamily="34" charset="0"/>
                        </a:rPr>
                        <a:t>59,75</a:t>
                      </a:r>
                      <a:endParaRPr lang="pl-PL" sz="1200" b="1" dirty="0">
                        <a:latin typeface="Calibri" pitchFamily="34" charset="0"/>
                      </a:endParaRPr>
                    </a:p>
                  </a:txBody>
                  <a:tcPr marL="6753" marR="6753" marT="6753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5886</TotalTime>
  <Words>2384</Words>
  <Application>Microsoft Office PowerPoint</Application>
  <PresentationFormat>Pokaz na ekranie (4:3)</PresentationFormat>
  <Paragraphs>1450</Paragraphs>
  <Slides>38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Hol</vt:lpstr>
      <vt:lpstr>REALIZACJA ZADAŃ  OŚWIATOWYCH  W POWIECIE WOŁOMIŃSKIM  W ROKU SZKOLNYM 2014/2015 </vt:lpstr>
      <vt:lpstr>Liczba uczniów i oddziałów w powiatowych  szkołach ponadgimnazjalnych</vt:lpstr>
      <vt:lpstr>Ilość uczniów i liczba oddziałów  w poszczególnych typach szkół</vt:lpstr>
      <vt:lpstr>Ilość uczniów i liczba oddziałów  w poszczególnych typach szkół_c.d.</vt:lpstr>
      <vt:lpstr>Liczba uczniów w powiatowych szkołach ponadgimnazjalnych - ogółem</vt:lpstr>
      <vt:lpstr>Zwiększenie zainteresowania szkolnictwem zawodowym</vt:lpstr>
      <vt:lpstr>Slajd 7</vt:lpstr>
      <vt:lpstr>Slajd 8</vt:lpstr>
      <vt:lpstr>Zatrudnienie w powiatowych szkołach ponadgimnazjalnych</vt:lpstr>
      <vt:lpstr>Slajd 10</vt:lpstr>
      <vt:lpstr>Liczba uczniów i oddziałów  w powiatowych szkołach specjalnych</vt:lpstr>
      <vt:lpstr>Slajd 12</vt:lpstr>
      <vt:lpstr>Zatrudnienie w powiatowych szkołach specjalnych</vt:lpstr>
      <vt:lpstr>Slajd 14</vt:lpstr>
      <vt:lpstr>   MATURA 2014/2015  i egzaminy zawodowe</vt:lpstr>
      <vt:lpstr>Wyniki egzaminów obowiązkowych  - licea ogólnokształcące - % zdanych</vt:lpstr>
      <vt:lpstr>% zdawalności egzaminów maturalnych w technikach</vt:lpstr>
      <vt:lpstr>Slajd 18</vt:lpstr>
      <vt:lpstr>Zdawalność egzaminu potwierdzającego kwalifikacje zawodowe absolwentów techników- w %</vt:lpstr>
      <vt:lpstr>Slajd 20</vt:lpstr>
      <vt:lpstr>Slajd 21</vt:lpstr>
      <vt:lpstr>Średnie wyniki sprawdzianu w %</vt:lpstr>
      <vt:lpstr>Wyniki punktowe – sprawdzian</vt:lpstr>
      <vt:lpstr>Średnie wyniki na egzaminie gimnazjalnym w %</vt:lpstr>
      <vt:lpstr>Wyniki punktowe – egzamin gimnazjalny</vt:lpstr>
      <vt:lpstr>Slajd 26</vt:lpstr>
      <vt:lpstr>Ewaluacja zewnętrzna</vt:lpstr>
      <vt:lpstr>Poziom spełniania wymagań</vt:lpstr>
      <vt:lpstr>Ewaluacja zewnętrzna problemowa </vt:lpstr>
      <vt:lpstr>Wnioski z ewaluacji problemowej  w Szkole Podstawowej Specjalnej w Markach</vt:lpstr>
      <vt:lpstr>Ewaluacja zewnętrzna problemowa </vt:lpstr>
      <vt:lpstr>Wnioski z ewaluacji problemowej  w Gimnazjum Specjalnym w Markach</vt:lpstr>
      <vt:lpstr>Ewaluacja zewnętrzna problemowa </vt:lpstr>
      <vt:lpstr>Wnioski z ewaluacji problemowej  w Liceum Ogólnokształcącym w Urlach</vt:lpstr>
      <vt:lpstr>Wysokość subwencji oświatowej i wydatków bieżących w roku 2014 (w zł)</vt:lpstr>
      <vt:lpstr>Slajd 36</vt:lpstr>
      <vt:lpstr>Slajd 37</vt:lpstr>
      <vt:lpstr>Slajd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POLITYKA OŚWIATOWA</dc:title>
  <dc:creator>Magda Soszyńska-Kalinowska</dc:creator>
  <cp:lastModifiedBy>user</cp:lastModifiedBy>
  <cp:revision>975</cp:revision>
  <dcterms:created xsi:type="dcterms:W3CDTF">2010-10-15T08:35:11Z</dcterms:created>
  <dcterms:modified xsi:type="dcterms:W3CDTF">2015-10-22T10:48:38Z</dcterms:modified>
</cp:coreProperties>
</file>